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11" r:id="rId2"/>
    <p:sldId id="471" r:id="rId3"/>
    <p:sldId id="473" r:id="rId4"/>
    <p:sldId id="474" r:id="rId5"/>
    <p:sldId id="475" r:id="rId6"/>
    <p:sldId id="472" r:id="rId7"/>
    <p:sldId id="460" r:id="rId8"/>
    <p:sldId id="459" r:id="rId9"/>
    <p:sldId id="461" r:id="rId10"/>
    <p:sldId id="443" r:id="rId11"/>
    <p:sldId id="444" r:id="rId12"/>
    <p:sldId id="445" r:id="rId13"/>
    <p:sldId id="477" r:id="rId14"/>
    <p:sldId id="478" r:id="rId15"/>
    <p:sldId id="479" r:id="rId16"/>
    <p:sldId id="451" r:id="rId17"/>
    <p:sldId id="476" r:id="rId18"/>
    <p:sldId id="447" r:id="rId19"/>
    <p:sldId id="448" r:id="rId20"/>
    <p:sldId id="452" r:id="rId21"/>
    <p:sldId id="453" r:id="rId22"/>
    <p:sldId id="455" r:id="rId23"/>
    <p:sldId id="454" r:id="rId24"/>
    <p:sldId id="456" r:id="rId25"/>
    <p:sldId id="464" r:id="rId26"/>
    <p:sldId id="466" r:id="rId27"/>
    <p:sldId id="465" r:id="rId28"/>
    <p:sldId id="457" r:id="rId29"/>
    <p:sldId id="458" r:id="rId30"/>
    <p:sldId id="462" r:id="rId31"/>
    <p:sldId id="463" r:id="rId32"/>
    <p:sldId id="467" r:id="rId33"/>
    <p:sldId id="468" r:id="rId34"/>
    <p:sldId id="469" r:id="rId35"/>
    <p:sldId id="470" r:id="rId36"/>
    <p:sldId id="333" r:id="rId37"/>
    <p:sldId id="357" r:id="rId38"/>
    <p:sldId id="450" r:id="rId39"/>
  </p:sldIdLst>
  <p:sldSz cx="9144000" cy="6858000" type="screen4x3"/>
  <p:notesSz cx="6794500" cy="99314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C0C0C0"/>
    <a:srgbClr val="969696"/>
    <a:srgbClr val="DDDDDD"/>
    <a:srgbClr val="F2F2F2"/>
    <a:srgbClr val="006600"/>
    <a:srgbClr val="008000"/>
    <a:srgbClr val="CC0000"/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04" autoAdjust="0"/>
  </p:normalViewPr>
  <p:slideViewPr>
    <p:cSldViewPr snapToObjects="1">
      <p:cViewPr varScale="1">
        <p:scale>
          <a:sx n="64" d="100"/>
          <a:sy n="64" d="100"/>
        </p:scale>
        <p:origin x="12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2019" y="36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6570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41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2"/>
            <a:ext cx="2944283" cy="496570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41" charset="-128"/>
              </a:defRPr>
            </a:lvl1pPr>
          </a:lstStyle>
          <a:p>
            <a:pPr>
              <a:defRPr/>
            </a:pPr>
            <a:fld id="{8ACD01D7-6926-4808-A61A-A5041C24CC5C}" type="datetime1">
              <a:rPr lang="ja-JP" altLang="en-US"/>
              <a:pPr>
                <a:defRPr/>
              </a:pPr>
              <a:t>2020/3/24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3108"/>
            <a:ext cx="2944283" cy="496570"/>
          </a:xfrm>
          <a:prstGeom prst="rect">
            <a:avLst/>
          </a:prstGeom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41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8"/>
            <a:ext cx="2944283" cy="496570"/>
          </a:xfrm>
          <a:prstGeom prst="rect">
            <a:avLst/>
          </a:prstGeom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26D4079-4385-46CF-BA39-2D1754102E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5047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6570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41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6570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41" charset="-128"/>
              </a:defRPr>
            </a:lvl1pPr>
          </a:lstStyle>
          <a:p>
            <a:pPr>
              <a:defRPr/>
            </a:pPr>
            <a:fld id="{B9CDC69C-4B61-4C15-BF48-D80580E47EFA}" type="datetime1">
              <a:rPr lang="ja-JP" altLang="en-US"/>
              <a:pPr>
                <a:defRPr/>
              </a:pPr>
              <a:t>2020/3/24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554" tIns="47777" rIns="95554" bIns="4777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108"/>
            <a:ext cx="2944283" cy="496570"/>
          </a:xfrm>
          <a:prstGeom prst="rect">
            <a:avLst/>
          </a:prstGeom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41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6570"/>
          </a:xfrm>
          <a:prstGeom prst="rect">
            <a:avLst/>
          </a:prstGeom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0CB8944-3B0D-4109-95F7-364AAAF32F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1144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B8944-3B0D-4109-95F7-364AAAF32FEA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441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B8944-3B0D-4109-95F7-364AAAF32FEA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168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B8944-3B0D-4109-95F7-364AAAF32FEA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496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B8944-3B0D-4109-95F7-364AAAF32FEA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037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8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527" y="1988840"/>
            <a:ext cx="7772400" cy="1728192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2">
                    <a:lumMod val="25000"/>
                  </a:schemeClr>
                </a:solidFill>
                <a:latin typeface="ＭＳ Ｐゴシック"/>
                <a:ea typeface="ＭＳ Ｐゴシック"/>
                <a:cs typeface="ＭＳ Ｐゴシック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226" y="3861048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tx1">
                    <a:tint val="75000"/>
                  </a:schemeClr>
                </a:solidFill>
                <a:latin typeface="ＭＳ Ｐゴシック"/>
                <a:ea typeface="ＭＳ Ｐゴシック"/>
                <a:cs typeface="ＭＳ Ｐゴシック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Click to edit Master subtitle style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75463" y="6519869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EDE16F1A-63A7-47AF-843E-150B3F50348A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35496" y="-27384"/>
            <a:ext cx="5184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レーザー量子・原子核合同　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MONTHLY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MEETING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グ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(2020.3.25.)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521751"/>
            <a:ext cx="3779912" cy="13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0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コンテンツ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4" y="332656"/>
            <a:ext cx="8784976" cy="720080"/>
          </a:xfrm>
        </p:spPr>
        <p:txBody>
          <a:bodyPr>
            <a:noAutofit/>
          </a:bodyPr>
          <a:lstStyle>
            <a:lvl1pPr algn="l">
              <a:defRPr sz="2600" b="1">
                <a:solidFill>
                  <a:schemeClr val="bg2">
                    <a:lumMod val="25000"/>
                  </a:schemeClr>
                </a:solidFill>
                <a:latin typeface="ＭＳ Ｐゴシック"/>
                <a:ea typeface="ＭＳ Ｐゴシック"/>
                <a:cs typeface="ＭＳ Ｐゴシック"/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4" y="1124744"/>
            <a:ext cx="8784976" cy="504056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75463" y="6519869"/>
            <a:ext cx="21336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BA682D2-55DF-44E1-8127-79226D1B22C7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56572" y="6563930"/>
            <a:ext cx="7531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　</a:t>
            </a:r>
            <a:r>
              <a:rPr lang="en-US" altLang="ja-JP" sz="10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.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「</a:t>
            </a:r>
            <a:r>
              <a:rPr kumimoji="1" lang="en-US" altLang="ja-JP" sz="1200" b="1" kern="1200" dirty="0" err="1" smtClean="0">
                <a:solidFill>
                  <a:schemeClr val="bg1"/>
                </a:solidFill>
                <a:latin typeface="+mn-ea"/>
                <a:ea typeface="ＭＳ Ｐゴシック" panose="020B0600070205080204" pitchFamily="50" charset="-128"/>
                <a:cs typeface="+mn-cs"/>
              </a:rPr>
              <a:t>Feshbach</a:t>
            </a:r>
            <a:r>
              <a:rPr kumimoji="1" lang="ja-JP" altLang="en-US" sz="1200" b="1" kern="1200" dirty="0" smtClean="0">
                <a:solidFill>
                  <a:schemeClr val="bg1"/>
                </a:solidFill>
                <a:latin typeface="+mn-ea"/>
                <a:ea typeface="ＭＳ Ｐゴシック" panose="020B0600070205080204" pitchFamily="50" charset="-128"/>
                <a:cs typeface="+mn-cs"/>
              </a:rPr>
              <a:t>共鳴と原子核の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分子的構造」（櫻木）     </a:t>
            </a:r>
            <a:r>
              <a:rPr lang="en-US" altLang="ja-JP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@ 2020.3.25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 </a:t>
            </a:r>
            <a:endParaRPr kumimoji="1" lang="ja-JP" altLang="en-US" sz="1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35496" y="-27384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NITEP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レーザー量子・原子核合同　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MONTHLY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MEETING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第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回 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(2020.3.25)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36652"/>
            <a:ext cx="893084" cy="8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3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コンテンツ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75463" y="6519869"/>
            <a:ext cx="21336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ABA682D2-55DF-44E1-8127-79226D1B22C7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79514" y="916899"/>
            <a:ext cx="8784976" cy="207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5496" y="-27384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NITEP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レーザー量子・原子核合同　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MONTHLY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MEETING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第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回 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(2020.3.25)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36652"/>
            <a:ext cx="893084" cy="84873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56572" y="6563930"/>
            <a:ext cx="7531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　</a:t>
            </a:r>
            <a:r>
              <a:rPr lang="en-US" altLang="ja-JP" sz="10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.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「</a:t>
            </a:r>
            <a:r>
              <a:rPr kumimoji="1" lang="en-US" altLang="ja-JP" sz="1200" b="1" kern="1200" dirty="0" err="1" smtClean="0">
                <a:solidFill>
                  <a:schemeClr val="bg1"/>
                </a:solidFill>
                <a:latin typeface="+mn-ea"/>
                <a:ea typeface="ＭＳ Ｐゴシック" panose="020B0600070205080204" pitchFamily="50" charset="-128"/>
                <a:cs typeface="+mn-cs"/>
              </a:rPr>
              <a:t>Feshbach</a:t>
            </a:r>
            <a:r>
              <a:rPr kumimoji="1" lang="ja-JP" altLang="en-US" sz="1200" b="1" kern="1200" dirty="0" smtClean="0">
                <a:solidFill>
                  <a:schemeClr val="bg1"/>
                </a:solidFill>
                <a:latin typeface="+mn-ea"/>
                <a:ea typeface="ＭＳ Ｐゴシック" panose="020B0600070205080204" pitchFamily="50" charset="-128"/>
                <a:cs typeface="+mn-cs"/>
              </a:rPr>
              <a:t>共鳴と原子核の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分子的構造」（櫻木）     </a:t>
            </a:r>
            <a:r>
              <a:rPr lang="en-US" altLang="ja-JP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@ 2020.3.25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 </a:t>
            </a:r>
            <a:endParaRPr kumimoji="1" lang="ja-JP" altLang="en-US" sz="1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36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終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01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75463" y="6519869"/>
            <a:ext cx="21336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FA517A5-6C3F-4760-A4DF-A72879B9CE2D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5496" y="-27384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NITEP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レーザー量子・原子核合同　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MONTHLY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MEETING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第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回 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(2020.3.25)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800" y="6036652"/>
            <a:ext cx="893084" cy="84873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856572" y="6563930"/>
            <a:ext cx="7531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　</a:t>
            </a:r>
            <a:r>
              <a:rPr lang="en-US" altLang="ja-JP" sz="10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.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「</a:t>
            </a:r>
            <a:r>
              <a:rPr kumimoji="1" lang="en-US" altLang="ja-JP" sz="1200" b="1" kern="1200" dirty="0" err="1" smtClean="0">
                <a:solidFill>
                  <a:schemeClr val="bg1"/>
                </a:solidFill>
                <a:latin typeface="+mn-ea"/>
                <a:ea typeface="ＭＳ Ｐゴシック" panose="020B0600070205080204" pitchFamily="50" charset="-128"/>
                <a:cs typeface="+mn-cs"/>
              </a:rPr>
              <a:t>Feshbach</a:t>
            </a:r>
            <a:r>
              <a:rPr kumimoji="1" lang="ja-JP" altLang="en-US" sz="1200" b="1" kern="1200" dirty="0" smtClean="0">
                <a:solidFill>
                  <a:schemeClr val="bg1"/>
                </a:solidFill>
                <a:latin typeface="+mn-ea"/>
                <a:ea typeface="ＭＳ Ｐゴシック" panose="020B0600070205080204" pitchFamily="50" charset="-128"/>
                <a:cs typeface="+mn-cs"/>
              </a:rPr>
              <a:t>共鳴と原子核の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分子的構造」（櫻木）     </a:t>
            </a:r>
            <a:r>
              <a:rPr lang="en-US" altLang="ja-JP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@ 2020.3.25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 </a:t>
            </a:r>
            <a:endParaRPr kumimoji="1" lang="ja-JP" altLang="en-US" sz="1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74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27DB-9038-4CCE-AA7C-F4F1DBD0AB0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2998479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41" charset="0"/>
                <a:ea typeface="ＭＳ Ｐゴシック" pitchFamily="41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41" charset="0"/>
                <a:ea typeface="ＭＳ Ｐゴシック" pitchFamily="41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8D99091-AA45-48D7-84F3-A5257B7DFDF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7" r:id="rId3"/>
    <p:sldLayoutId id="2147483735" r:id="rId4"/>
    <p:sldLayoutId id="2147483738" r:id="rId5"/>
  </p:sldLayoutIdLst>
  <p:hf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pitchFamily="56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56" charset="0"/>
          <a:ea typeface="ＭＳ Ｐゴシック" pitchFamily="56" charset="-128"/>
          <a:cs typeface="ＭＳ Ｐゴシック" pitchFamily="56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56" charset="0"/>
          <a:ea typeface="ＭＳ Ｐゴシック" pitchFamily="56" charset="-128"/>
          <a:cs typeface="ＭＳ Ｐゴシック" pitchFamily="56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56" charset="0"/>
          <a:ea typeface="ＭＳ Ｐゴシック" pitchFamily="56" charset="-128"/>
          <a:cs typeface="ＭＳ Ｐゴシック" pitchFamily="56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56" charset="0"/>
          <a:ea typeface="ＭＳ Ｐゴシック" pitchFamily="56" charset="-128"/>
          <a:cs typeface="ＭＳ Ｐゴシック" pitchFamily="56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56" charset="0"/>
          <a:ea typeface="ＭＳ Ｐゴシック" pitchFamily="56" charset="-128"/>
          <a:cs typeface="ＭＳ Ｐゴシック" pitchFamily="56" charset="-128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56" charset="0"/>
          <a:ea typeface="ＭＳ Ｐゴシック" pitchFamily="56" charset="-128"/>
          <a:cs typeface="ＭＳ Ｐゴシック" pitchFamily="56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56" charset="0"/>
          <a:ea typeface="ＭＳ Ｐゴシック" pitchFamily="56" charset="-128"/>
          <a:cs typeface="ＭＳ Ｐゴシック" pitchFamily="56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56" charset="0"/>
          <a:ea typeface="ＭＳ Ｐゴシック" pitchFamily="56" charset="-128"/>
          <a:cs typeface="ＭＳ Ｐゴシック" pitchFamily="56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pitchFamily="56" charset="-128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5496" y="1844824"/>
            <a:ext cx="9108504" cy="201622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ja-JP" sz="2800" dirty="0" err="1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Feshbach</a:t>
            </a:r>
            <a:r>
              <a:rPr lang="en-US" altLang="ja-JP" sz="28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lang="ja-JP" altLang="en-US" sz="28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共鳴</a:t>
            </a:r>
            <a:r>
              <a:rPr lang="en-US" altLang="ja-JP" sz="28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lang="ja-JP" altLang="en-US" sz="28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 原子核の分子的構造</a:t>
            </a:r>
            <a:r>
              <a:rPr lang="en-US" altLang="ja-JP" sz="28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/>
            </a:r>
            <a:br>
              <a:rPr lang="en-US" altLang="ja-JP" sz="28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lang="ja-JP" altLang="en-US" sz="20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（昔話を中心に）</a:t>
            </a:r>
            <a:endParaRPr lang="ja-JP" altLang="en-US" sz="2000" b="0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32" indent="-285744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2971" indent="-228594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160" indent="-228594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349" indent="-228594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537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726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8914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103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77CF12-4FD6-4C4C-902D-4FFB95F86134}" type="slidenum">
              <a:rPr lang="ja-JP" altLang="en-US" sz="18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ja-JP" altLang="en-US" sz="1800">
              <a:solidFill>
                <a:srgbClr val="898989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52318" y="4293101"/>
            <a:ext cx="33778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Department of Physics / NITEP</a:t>
            </a:r>
          </a:p>
          <a:p>
            <a:pPr algn="r">
              <a:lnSpc>
                <a:spcPct val="150000"/>
              </a:lnSpc>
            </a:pP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Osaka City University</a:t>
            </a:r>
          </a:p>
          <a:p>
            <a:pPr algn="r">
              <a:lnSpc>
                <a:spcPct val="150000"/>
              </a:lnSpc>
            </a:pP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Y.</a:t>
            </a:r>
            <a:r>
              <a:rPr lang="ja-JP" altLang="en-US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Sakuragi</a:t>
            </a:r>
            <a:endParaRPr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8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BBBC36EC-0C3D-4F42-A544-2B8AB5AE2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196752"/>
            <a:ext cx="5194534" cy="449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351030" y="982477"/>
            <a:ext cx="2622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“</a:t>
            </a:r>
            <a:r>
              <a:rPr kumimoji="1" lang="en-US" altLang="ja-JP" sz="2400" b="1" dirty="0" err="1" smtClean="0"/>
              <a:t>Feshbach</a:t>
            </a:r>
            <a:r>
              <a:rPr kumimoji="1" lang="ja-JP" altLang="en-US" sz="2400" b="1" dirty="0" smtClean="0"/>
              <a:t>共鳴</a:t>
            </a:r>
            <a:r>
              <a:rPr kumimoji="1" lang="en-US" altLang="ja-JP" sz="2400" b="1" dirty="0" smtClean="0"/>
              <a:t>”</a:t>
            </a:r>
          </a:p>
          <a:p>
            <a:endParaRPr lang="en-US" altLang="ja-JP" sz="1200" dirty="0"/>
          </a:p>
          <a:p>
            <a:r>
              <a:rPr lang="ja-JP" altLang="en-US" b="1" dirty="0" smtClean="0">
                <a:solidFill>
                  <a:srgbClr val="C00000"/>
                </a:solidFill>
              </a:rPr>
              <a:t>原子核の内部励起を伴う</a:t>
            </a:r>
            <a:endParaRPr lang="en-US" altLang="ja-JP" b="1" dirty="0" smtClean="0">
              <a:solidFill>
                <a:srgbClr val="C00000"/>
              </a:solidFill>
            </a:endParaRPr>
          </a:p>
          <a:p>
            <a:r>
              <a:rPr kumimoji="1" lang="ja-JP" altLang="en-US" b="1" dirty="0" smtClean="0">
                <a:solidFill>
                  <a:srgbClr val="C00000"/>
                </a:solidFill>
              </a:rPr>
              <a:t>ポテンシャル共鳴の結合</a:t>
            </a:r>
            <a:endParaRPr kumimoji="1" lang="en-US" altLang="ja-JP" b="1" dirty="0" smtClean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1546" y="38183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u="sng" dirty="0" err="1" smtClean="0"/>
              <a:t>Nogami-Imanish</a:t>
            </a:r>
            <a:r>
              <a:rPr kumimoji="1" lang="en-US" altLang="ja-JP" sz="2400" b="1" i="1" u="sng" dirty="0" smtClean="0"/>
              <a:t> model</a:t>
            </a:r>
            <a:endParaRPr kumimoji="1" lang="en-US" altLang="ja-JP" b="1" i="1" u="sng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5924151" y="398742"/>
            <a:ext cx="3187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ja-JP" sz="1400" dirty="0" smtClean="0">
                <a:latin typeface="Times New Roman" panose="02020603050405020304" pitchFamily="18" charset="0"/>
              </a:rPr>
              <a:t>M. Nogami, private comm.(1969)</a:t>
            </a:r>
          </a:p>
          <a:p>
            <a:r>
              <a:rPr lang="it-IT" altLang="ja-JP" sz="1400" dirty="0" smtClean="0">
                <a:latin typeface="Times New Roman" panose="02020603050405020304" pitchFamily="18" charset="0"/>
              </a:rPr>
              <a:t>B</a:t>
            </a:r>
            <a:r>
              <a:rPr lang="it-IT" altLang="ja-JP" sz="1400" dirty="0">
                <a:latin typeface="Times New Roman" panose="02020603050405020304" pitchFamily="18" charset="0"/>
              </a:rPr>
              <a:t>. Imanishi, Nucl. Phys. </a:t>
            </a:r>
            <a:r>
              <a:rPr lang="it-IT" altLang="ja-JP" sz="1400" b="1" dirty="0">
                <a:latin typeface="Times New Roman" panose="02020603050405020304" pitchFamily="18" charset="0"/>
              </a:rPr>
              <a:t>Al25 </a:t>
            </a:r>
            <a:r>
              <a:rPr lang="it-IT" altLang="ja-JP" sz="1400" dirty="0">
                <a:latin typeface="Times New Roman" panose="02020603050405020304" pitchFamily="18" charset="0"/>
              </a:rPr>
              <a:t>(1969), 33.</a:t>
            </a:r>
            <a:endParaRPr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779912" y="5889743"/>
            <a:ext cx="5146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</a:rPr>
              <a:t>Y. Abe, Y. Kondo, T. </a:t>
            </a:r>
            <a:r>
              <a:rPr lang="en-US" altLang="ja-JP" sz="1400" dirty="0" err="1" smtClean="0">
                <a:latin typeface="Times New Roman" panose="02020603050405020304" pitchFamily="18" charset="0"/>
              </a:rPr>
              <a:t>Matsuse</a:t>
            </a:r>
            <a:r>
              <a:rPr lang="en-US" altLang="ja-JP" sz="1400" dirty="0" smtClean="0">
                <a:latin typeface="Times New Roman" panose="02020603050405020304" pitchFamily="18" charset="0"/>
              </a:rPr>
              <a:t>,  </a:t>
            </a:r>
            <a:r>
              <a:rPr lang="en-US" altLang="ja-JP" sz="1400" i="1" dirty="0" err="1" smtClean="0">
                <a:latin typeface="Times New Roman" panose="02020603050405020304" pitchFamily="18" charset="0"/>
              </a:rPr>
              <a:t>Prpg</a:t>
            </a:r>
            <a:r>
              <a:rPr lang="en-US" altLang="ja-JP" sz="1400" i="1" dirty="0" smtClean="0">
                <a:latin typeface="Times New Roman" panose="02020603050405020304" pitchFamily="18" charset="0"/>
              </a:rPr>
              <a:t>. </a:t>
            </a:r>
            <a:r>
              <a:rPr lang="en-US" altLang="ja-JP" sz="1400" i="1" dirty="0" err="1" smtClean="0">
                <a:latin typeface="Times New Roman" panose="02020603050405020304" pitchFamily="18" charset="0"/>
              </a:rPr>
              <a:t>Theor</a:t>
            </a:r>
            <a:r>
              <a:rPr lang="en-US" altLang="ja-JP" sz="1400" i="1" dirty="0" smtClean="0">
                <a:latin typeface="Times New Roman" panose="02020603050405020304" pitchFamily="18" charset="0"/>
              </a:rPr>
              <a:t>. Phys, </a:t>
            </a:r>
            <a:r>
              <a:rPr lang="en-US" altLang="ja-JP" sz="1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ja-JP" sz="1400" i="1" dirty="0">
                <a:latin typeface="Times New Roman" panose="02020603050405020304" pitchFamily="18" charset="0"/>
              </a:rPr>
              <a:t>68, </a:t>
            </a:r>
            <a:r>
              <a:rPr lang="en-US" altLang="ja-JP" sz="1400" i="1" dirty="0" smtClean="0">
                <a:latin typeface="Times New Roman" panose="02020603050405020304" pitchFamily="18" charset="0"/>
              </a:rPr>
              <a:t>303 (1980)</a:t>
            </a:r>
            <a:endParaRPr lang="ja-JP" altLang="en-US" sz="1400" i="1" dirty="0"/>
          </a:p>
        </p:txBody>
      </p:sp>
      <p:grpSp>
        <p:nvGrpSpPr>
          <p:cNvPr id="12" name="Group 212"/>
          <p:cNvGrpSpPr>
            <a:grpSpLocks noChangeAspect="1"/>
          </p:cNvGrpSpPr>
          <p:nvPr/>
        </p:nvGrpSpPr>
        <p:grpSpPr bwMode="auto">
          <a:xfrm rot="18921019">
            <a:off x="630173" y="2006824"/>
            <a:ext cx="1826260" cy="1827529"/>
            <a:chOff x="4059" y="952"/>
            <a:chExt cx="1438" cy="1439"/>
          </a:xfrm>
        </p:grpSpPr>
        <p:grpSp>
          <p:nvGrpSpPr>
            <p:cNvPr id="13" name="Group 172"/>
            <p:cNvGrpSpPr>
              <a:grpSpLocks/>
            </p:cNvGrpSpPr>
            <p:nvPr/>
          </p:nvGrpSpPr>
          <p:grpSpPr bwMode="auto">
            <a:xfrm>
              <a:off x="4059" y="1162"/>
              <a:ext cx="1438" cy="1028"/>
              <a:chOff x="3778" y="935"/>
              <a:chExt cx="1438" cy="1028"/>
            </a:xfrm>
          </p:grpSpPr>
          <p:grpSp>
            <p:nvGrpSpPr>
              <p:cNvPr id="15" name="Group 135"/>
              <p:cNvGrpSpPr>
                <a:grpSpLocks/>
              </p:cNvGrpSpPr>
              <p:nvPr/>
            </p:nvGrpSpPr>
            <p:grpSpPr bwMode="auto">
              <a:xfrm>
                <a:off x="3969" y="935"/>
                <a:ext cx="680" cy="589"/>
                <a:chOff x="1202" y="2750"/>
                <a:chExt cx="680" cy="589"/>
              </a:xfrm>
            </p:grpSpPr>
            <p:sp>
              <p:nvSpPr>
                <p:cNvPr id="35" name="Oval 136"/>
                <p:cNvSpPr>
                  <a:spLocks noChangeArrowheads="1"/>
                </p:cNvSpPr>
                <p:nvPr/>
              </p:nvSpPr>
              <p:spPr bwMode="auto">
                <a:xfrm>
                  <a:off x="1202" y="2750"/>
                  <a:ext cx="68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C7FF"/>
                    </a:gs>
                    <a:gs pos="100000">
                      <a:srgbClr val="C7C7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6" name="Group 137"/>
                <p:cNvGrpSpPr>
                  <a:grpSpLocks/>
                </p:cNvGrpSpPr>
                <p:nvPr/>
              </p:nvGrpSpPr>
              <p:grpSpPr bwMode="auto">
                <a:xfrm>
                  <a:off x="1247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37" name="Group 138"/>
                  <p:cNvGrpSpPr>
                    <a:grpSpLocks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48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9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0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1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143"/>
                  <p:cNvGrpSpPr>
                    <a:grpSpLocks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44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5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6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7" name="Oval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9" name="Group 148"/>
                  <p:cNvGrpSpPr>
                    <a:grpSpLocks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40" name="Oval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1" name="Oval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" name="Group 153"/>
              <p:cNvGrpSpPr>
                <a:grpSpLocks/>
              </p:cNvGrpSpPr>
              <p:nvPr/>
            </p:nvGrpSpPr>
            <p:grpSpPr bwMode="auto">
              <a:xfrm>
                <a:off x="4377" y="1374"/>
                <a:ext cx="680" cy="589"/>
                <a:chOff x="2155" y="2735"/>
                <a:chExt cx="680" cy="589"/>
              </a:xfrm>
            </p:grpSpPr>
            <p:sp>
              <p:nvSpPr>
                <p:cNvPr id="18" name="Oval 154"/>
                <p:cNvSpPr>
                  <a:spLocks noChangeArrowheads="1"/>
                </p:cNvSpPr>
                <p:nvPr/>
              </p:nvSpPr>
              <p:spPr bwMode="auto">
                <a:xfrm>
                  <a:off x="2155" y="2735"/>
                  <a:ext cx="680" cy="58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9" name="Group 155"/>
                <p:cNvGrpSpPr>
                  <a:grpSpLocks/>
                </p:cNvGrpSpPr>
                <p:nvPr/>
              </p:nvGrpSpPr>
              <p:grpSpPr bwMode="auto">
                <a:xfrm>
                  <a:off x="2200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20" name="Group 156"/>
                  <p:cNvGrpSpPr>
                    <a:grpSpLocks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31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2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3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4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" name="Group 161"/>
                  <p:cNvGrpSpPr>
                    <a:grpSpLocks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27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8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9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0" name="Oval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166"/>
                  <p:cNvGrpSpPr>
                    <a:grpSpLocks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23" name="Oval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4" name="Oval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" name="Oval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" name="Oval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" name="Oval 171"/>
              <p:cNvSpPr>
                <a:spLocks noChangeArrowheads="1"/>
              </p:cNvSpPr>
              <p:nvPr/>
            </p:nvSpPr>
            <p:spPr bwMode="auto">
              <a:xfrm rot="2576738">
                <a:off x="3778" y="996"/>
                <a:ext cx="1438" cy="92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99CC0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2000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Oval 211"/>
            <p:cNvSpPr>
              <a:spLocks noChangeArrowheads="1"/>
            </p:cNvSpPr>
            <p:nvPr/>
          </p:nvSpPr>
          <p:spPr bwMode="auto">
            <a:xfrm rot="-2613895">
              <a:off x="4360" y="952"/>
              <a:ext cx="841" cy="1439"/>
            </a:xfrm>
            <a:prstGeom prst="ellipse">
              <a:avLst/>
            </a:prstGeom>
            <a:noFill/>
            <a:ln w="38100">
              <a:solidFill>
                <a:srgbClr val="99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20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736506" y="3416804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12</a:t>
            </a:r>
            <a:r>
              <a:rPr kumimoji="1" lang="en-US" altLang="ja-JP" sz="2400" dirty="0" smtClean="0"/>
              <a:t>C</a:t>
            </a:r>
            <a:r>
              <a:rPr lang="ja-JP" altLang="en-US" sz="2400" dirty="0"/>
              <a:t> </a:t>
            </a:r>
            <a:r>
              <a:rPr kumimoji="1" lang="en-US" altLang="ja-JP" sz="2400" dirty="0" smtClean="0"/>
              <a:t> + </a:t>
            </a:r>
            <a:r>
              <a:rPr kumimoji="1" lang="en-US" altLang="ja-JP" sz="2400" baseline="30000" dirty="0" smtClean="0"/>
              <a:t>12</a:t>
            </a:r>
            <a:r>
              <a:rPr kumimoji="1" lang="en-US" altLang="ja-JP" sz="2400" dirty="0" smtClean="0"/>
              <a:t>C*</a:t>
            </a:r>
            <a:r>
              <a:rPr kumimoji="1" lang="en-US" altLang="ja-JP" dirty="0" smtClean="0"/>
              <a:t>(E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=ΔE)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26047" y="56316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12</a:t>
            </a:r>
            <a:r>
              <a:rPr kumimoji="1" lang="en-US" altLang="ja-JP" sz="2400" dirty="0" smtClean="0"/>
              <a:t>C</a:t>
            </a:r>
            <a:r>
              <a:rPr lang="ja-JP" altLang="en-US" sz="2400" dirty="0"/>
              <a:t> </a:t>
            </a:r>
            <a:r>
              <a:rPr kumimoji="1" lang="en-US" altLang="ja-JP" sz="2400" dirty="0" smtClean="0"/>
              <a:t> + </a:t>
            </a:r>
            <a:r>
              <a:rPr kumimoji="1" lang="en-US" altLang="ja-JP" sz="2400" baseline="30000" dirty="0" smtClean="0"/>
              <a:t>12</a:t>
            </a:r>
            <a:r>
              <a:rPr kumimoji="1" lang="en-US" altLang="ja-JP" sz="2400" dirty="0" smtClean="0"/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g.s</a:t>
            </a:r>
            <a:r>
              <a:rPr kumimoji="1" lang="en-US" altLang="ja-JP" dirty="0" smtClean="0"/>
              <a:t>.)</a:t>
            </a:r>
            <a:endParaRPr kumimoji="1" lang="ja-JP" altLang="en-US" dirty="0"/>
          </a:p>
        </p:txBody>
      </p:sp>
      <p:grpSp>
        <p:nvGrpSpPr>
          <p:cNvPr id="53" name="Group 212"/>
          <p:cNvGrpSpPr>
            <a:grpSpLocks noChangeAspect="1"/>
          </p:cNvGrpSpPr>
          <p:nvPr/>
        </p:nvGrpSpPr>
        <p:grpSpPr bwMode="auto">
          <a:xfrm rot="18921019">
            <a:off x="710903" y="4239072"/>
            <a:ext cx="1826260" cy="1827529"/>
            <a:chOff x="4059" y="952"/>
            <a:chExt cx="1438" cy="1439"/>
          </a:xfrm>
        </p:grpSpPr>
        <p:grpSp>
          <p:nvGrpSpPr>
            <p:cNvPr id="54" name="Group 172"/>
            <p:cNvGrpSpPr>
              <a:grpSpLocks/>
            </p:cNvGrpSpPr>
            <p:nvPr/>
          </p:nvGrpSpPr>
          <p:grpSpPr bwMode="auto">
            <a:xfrm>
              <a:off x="4059" y="1162"/>
              <a:ext cx="1438" cy="1028"/>
              <a:chOff x="3778" y="935"/>
              <a:chExt cx="1438" cy="1028"/>
            </a:xfrm>
          </p:grpSpPr>
          <p:grpSp>
            <p:nvGrpSpPr>
              <p:cNvPr id="56" name="Group 135"/>
              <p:cNvGrpSpPr>
                <a:grpSpLocks/>
              </p:cNvGrpSpPr>
              <p:nvPr/>
            </p:nvGrpSpPr>
            <p:grpSpPr bwMode="auto">
              <a:xfrm>
                <a:off x="3969" y="935"/>
                <a:ext cx="680" cy="589"/>
                <a:chOff x="1202" y="2750"/>
                <a:chExt cx="680" cy="589"/>
              </a:xfrm>
            </p:grpSpPr>
            <p:sp>
              <p:nvSpPr>
                <p:cNvPr id="76" name="Oval 136"/>
                <p:cNvSpPr>
                  <a:spLocks noChangeArrowheads="1"/>
                </p:cNvSpPr>
                <p:nvPr/>
              </p:nvSpPr>
              <p:spPr bwMode="auto">
                <a:xfrm>
                  <a:off x="1202" y="2750"/>
                  <a:ext cx="68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C7FF"/>
                    </a:gs>
                    <a:gs pos="100000">
                      <a:srgbClr val="C7C7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7" name="Group 137"/>
                <p:cNvGrpSpPr>
                  <a:grpSpLocks/>
                </p:cNvGrpSpPr>
                <p:nvPr/>
              </p:nvGrpSpPr>
              <p:grpSpPr bwMode="auto">
                <a:xfrm>
                  <a:off x="1247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78" name="Group 138"/>
                  <p:cNvGrpSpPr>
                    <a:grpSpLocks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89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0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1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2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9" name="Group 143"/>
                  <p:cNvGrpSpPr>
                    <a:grpSpLocks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85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6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7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8" name="Oval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148"/>
                  <p:cNvGrpSpPr>
                    <a:grpSpLocks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81" name="Oval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" name="Oval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3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7" name="Group 153"/>
              <p:cNvGrpSpPr>
                <a:grpSpLocks/>
              </p:cNvGrpSpPr>
              <p:nvPr/>
            </p:nvGrpSpPr>
            <p:grpSpPr bwMode="auto">
              <a:xfrm>
                <a:off x="4377" y="1374"/>
                <a:ext cx="680" cy="589"/>
                <a:chOff x="2155" y="2735"/>
                <a:chExt cx="680" cy="589"/>
              </a:xfrm>
            </p:grpSpPr>
            <p:sp>
              <p:nvSpPr>
                <p:cNvPr id="59" name="Oval 154"/>
                <p:cNvSpPr>
                  <a:spLocks noChangeArrowheads="1"/>
                </p:cNvSpPr>
                <p:nvPr/>
              </p:nvSpPr>
              <p:spPr bwMode="auto">
                <a:xfrm>
                  <a:off x="2155" y="2735"/>
                  <a:ext cx="68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C7FF"/>
                    </a:gs>
                    <a:gs pos="100000">
                      <a:srgbClr val="C7C7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0" name="Group 155"/>
                <p:cNvGrpSpPr>
                  <a:grpSpLocks/>
                </p:cNvGrpSpPr>
                <p:nvPr/>
              </p:nvGrpSpPr>
              <p:grpSpPr bwMode="auto">
                <a:xfrm>
                  <a:off x="2200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61" name="Group 156"/>
                  <p:cNvGrpSpPr>
                    <a:grpSpLocks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72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3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4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62" name="Group 161"/>
                  <p:cNvGrpSpPr>
                    <a:grpSpLocks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68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9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1" name="Oval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63" name="Group 166"/>
                  <p:cNvGrpSpPr>
                    <a:grpSpLocks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64" name="Oval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5" name="Oval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6" name="Oval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7" name="Oval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8" name="Oval 171"/>
              <p:cNvSpPr>
                <a:spLocks noChangeArrowheads="1"/>
              </p:cNvSpPr>
              <p:nvPr/>
            </p:nvSpPr>
            <p:spPr bwMode="auto">
              <a:xfrm rot="2576738">
                <a:off x="3778" y="996"/>
                <a:ext cx="1438" cy="92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99CC0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2000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" name="Oval 211"/>
            <p:cNvSpPr>
              <a:spLocks noChangeArrowheads="1"/>
            </p:cNvSpPr>
            <p:nvPr/>
          </p:nvSpPr>
          <p:spPr bwMode="auto">
            <a:xfrm rot="-2613895">
              <a:off x="4360" y="952"/>
              <a:ext cx="841" cy="1439"/>
            </a:xfrm>
            <a:prstGeom prst="ellipse">
              <a:avLst/>
            </a:prstGeom>
            <a:noFill/>
            <a:ln w="38100">
              <a:solidFill>
                <a:srgbClr val="99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20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" name="上下矢印 5"/>
          <p:cNvSpPr/>
          <p:nvPr/>
        </p:nvSpPr>
        <p:spPr>
          <a:xfrm>
            <a:off x="1375911" y="3920019"/>
            <a:ext cx="404431" cy="62080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5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29" y="1412776"/>
            <a:ext cx="5301159" cy="395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4337706" y="594184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u="sng" dirty="0" err="1" smtClean="0"/>
              <a:t>Nogami-Imanish</a:t>
            </a:r>
            <a:r>
              <a:rPr kumimoji="1" lang="en-US" altLang="ja-JP" sz="2400" b="1" i="1" u="sng" dirty="0" smtClean="0"/>
              <a:t> model</a:t>
            </a:r>
            <a:endParaRPr kumimoji="1" lang="en-US" altLang="ja-JP" b="1" i="1" u="sng" dirty="0" smtClean="0"/>
          </a:p>
        </p:txBody>
      </p:sp>
      <p:grpSp>
        <p:nvGrpSpPr>
          <p:cNvPr id="91" name="グループ化 90"/>
          <p:cNvGrpSpPr/>
          <p:nvPr/>
        </p:nvGrpSpPr>
        <p:grpSpPr>
          <a:xfrm>
            <a:off x="369100" y="167300"/>
            <a:ext cx="3122780" cy="5853988"/>
            <a:chOff x="369100" y="167300"/>
            <a:chExt cx="3122780" cy="5853988"/>
          </a:xfrm>
        </p:grpSpPr>
        <p:sp>
          <p:nvSpPr>
            <p:cNvPr id="90" name="上矢印 89"/>
            <p:cNvSpPr/>
            <p:nvPr/>
          </p:nvSpPr>
          <p:spPr>
            <a:xfrm>
              <a:off x="1612110" y="366840"/>
              <a:ext cx="105785" cy="1332832"/>
            </a:xfrm>
            <a:prstGeom prst="upArrow">
              <a:avLst>
                <a:gd name="adj1" fmla="val 50000"/>
                <a:gd name="adj2" fmla="val 84696"/>
              </a:avLst>
            </a:prstGeom>
            <a:solidFill>
              <a:srgbClr val="00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465663" y="5324109"/>
                  <a:ext cx="2738185" cy="69717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dirty="0" smtClean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rot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a14:m>
                  <a:r>
                    <a:rPr kumimoji="1" lang="en-US" altLang="ja-JP" sz="2400" b="0" dirty="0" smtClean="0"/>
                    <a:t> </a:t>
                  </a:r>
                </a:p>
                <a:p>
                  <a:endParaRPr kumimoji="1" lang="ja-JP" altLang="en-US" sz="800" dirty="0"/>
                </a:p>
              </p:txBody>
            </p:sp>
          </mc:Choice>
          <mc:Fallback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63" y="5324109"/>
                  <a:ext cx="2738185" cy="6971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369100" y="2515797"/>
                  <a:ext cx="2978764" cy="69717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dirty="0" smtClean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rot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′+1</m:t>
                          </m:r>
                        </m:e>
                      </m:d>
                    </m:oMath>
                  </a14:m>
                  <a:r>
                    <a:rPr kumimoji="1" lang="en-US" altLang="ja-JP" sz="2400" b="0" dirty="0" smtClean="0"/>
                    <a:t> </a:t>
                  </a:r>
                </a:p>
                <a:p>
                  <a:endParaRPr kumimoji="1" lang="ja-JP" altLang="en-US" sz="800" dirty="0"/>
                </a:p>
              </p:txBody>
            </p:sp>
          </mc:Choice>
          <mc:Fallback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00" y="2515797"/>
                  <a:ext cx="2978764" cy="69717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テキスト ボックス 6"/>
            <p:cNvSpPr txBox="1"/>
            <p:nvPr/>
          </p:nvSpPr>
          <p:spPr>
            <a:xfrm>
              <a:off x="827584" y="1785010"/>
              <a:ext cx="2658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J</a:t>
              </a:r>
              <a:r>
                <a:rPr lang="ja-JP" alt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 </a:t>
              </a:r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–2&lt; L’ &lt; J+2</a:t>
              </a:r>
            </a:p>
            <a:p>
              <a:r>
                <a:rPr lang="ja-JP" altLang="en-US" dirty="0" smtClean="0">
                  <a:latin typeface="Cambria Math" panose="02040503050406030204" pitchFamily="18" charset="0"/>
                  <a:ea typeface="+mn-ea"/>
                  <a:cs typeface="Arial Unicode MS" panose="020B0604020202020204" pitchFamily="50" charset="-128"/>
                </a:rPr>
                <a:t>→</a:t>
              </a:r>
              <a:r>
                <a:rPr lang="ja-JP" altLang="en-US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+mn-ea"/>
                  <a:cs typeface="Arial Unicode MS" panose="020B0604020202020204" pitchFamily="50" charset="-128"/>
                </a:rPr>
                <a:t>　</a:t>
              </a:r>
              <a:r>
                <a:rPr kumimoji="1"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L’= J,  J±2 </a:t>
              </a:r>
              <a:r>
                <a:rPr lang="en-US" altLang="ja-JP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   </a:t>
              </a:r>
              <a:r>
                <a:rPr lang="en-US" altLang="ja-JP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( I=2 </a:t>
              </a:r>
              <a:r>
                <a:rPr lang="en-US" altLang="ja-JP" b="1" i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+</a:t>
              </a:r>
              <a:r>
                <a:rPr lang="en-US" altLang="ja-JP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)</a:t>
              </a:r>
              <a:endParaRPr kumimoji="1" lang="ja-JP" altLang="en-US" b="1" i="1" dirty="0">
                <a:latin typeface="Cambria Math" panose="02040503050406030204" pitchFamily="18" charset="0"/>
                <a:ea typeface="+mn-ea"/>
                <a:cs typeface="Arial Unicode MS" panose="020B0604020202020204" pitchFamily="50" charset="-128"/>
              </a:endParaRPr>
            </a:p>
          </p:txBody>
        </p:sp>
        <p:grpSp>
          <p:nvGrpSpPr>
            <p:cNvPr id="8" name="Group 212"/>
            <p:cNvGrpSpPr>
              <a:grpSpLocks noChangeAspect="1"/>
            </p:cNvGrpSpPr>
            <p:nvPr/>
          </p:nvGrpSpPr>
          <p:grpSpPr bwMode="auto">
            <a:xfrm rot="18921019">
              <a:off x="774189" y="167300"/>
              <a:ext cx="1826260" cy="1827529"/>
              <a:chOff x="4059" y="952"/>
              <a:chExt cx="1438" cy="1439"/>
            </a:xfrm>
          </p:grpSpPr>
          <p:grpSp>
            <p:nvGrpSpPr>
              <p:cNvPr id="9" name="Group 172"/>
              <p:cNvGrpSpPr>
                <a:grpSpLocks/>
              </p:cNvGrpSpPr>
              <p:nvPr/>
            </p:nvGrpSpPr>
            <p:grpSpPr bwMode="auto">
              <a:xfrm>
                <a:off x="4059" y="1162"/>
                <a:ext cx="1438" cy="1028"/>
                <a:chOff x="3778" y="935"/>
                <a:chExt cx="1438" cy="1028"/>
              </a:xfrm>
            </p:grpSpPr>
            <p:grpSp>
              <p:nvGrpSpPr>
                <p:cNvPr id="11" name="Group 135"/>
                <p:cNvGrpSpPr>
                  <a:grpSpLocks/>
                </p:cNvGrpSpPr>
                <p:nvPr/>
              </p:nvGrpSpPr>
              <p:grpSpPr bwMode="auto">
                <a:xfrm>
                  <a:off x="3969" y="935"/>
                  <a:ext cx="680" cy="589"/>
                  <a:chOff x="1202" y="2750"/>
                  <a:chExt cx="680" cy="589"/>
                </a:xfrm>
              </p:grpSpPr>
              <p:sp>
                <p:nvSpPr>
                  <p:cNvPr id="31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2750"/>
                    <a:ext cx="68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7C7FF"/>
                      </a:gs>
                      <a:gs pos="100000">
                        <a:srgbClr val="C7C7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2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1247" y="2750"/>
                    <a:ext cx="590" cy="544"/>
                    <a:chOff x="1247" y="2750"/>
                    <a:chExt cx="590" cy="543"/>
                  </a:xfrm>
                </p:grpSpPr>
                <p:grpSp>
                  <p:nvGrpSpPr>
                    <p:cNvPr id="33" name="Group 138"/>
                    <p:cNvGrpSpPr>
                      <a:grpSpLocks/>
                    </p:cNvGrpSpPr>
                    <p:nvPr/>
                  </p:nvGrpSpPr>
                  <p:grpSpPr bwMode="auto">
                    <a:xfrm rot="1025772">
                      <a:off x="1247" y="275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44" name="Oval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" name="Oval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" name="Oval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7" name="Oval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4" name="Group 143"/>
                    <p:cNvGrpSpPr>
                      <a:grpSpLocks/>
                    </p:cNvGrpSpPr>
                    <p:nvPr/>
                  </p:nvGrpSpPr>
                  <p:grpSpPr bwMode="auto">
                    <a:xfrm rot="37407664">
                      <a:off x="1247" y="284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40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1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2" name="Oval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3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5" name="Group 148"/>
                    <p:cNvGrpSpPr>
                      <a:grpSpLocks/>
                    </p:cNvGrpSpPr>
                    <p:nvPr/>
                  </p:nvGrpSpPr>
                  <p:grpSpPr bwMode="auto">
                    <a:xfrm rot="4824895">
                      <a:off x="1383" y="2795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36" name="Oval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7" name="Oval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8" name="Oval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9" name="Oval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" name="Group 153"/>
                <p:cNvGrpSpPr>
                  <a:grpSpLocks/>
                </p:cNvGrpSpPr>
                <p:nvPr/>
              </p:nvGrpSpPr>
              <p:grpSpPr bwMode="auto">
                <a:xfrm>
                  <a:off x="4377" y="1374"/>
                  <a:ext cx="680" cy="589"/>
                  <a:chOff x="2155" y="2735"/>
                  <a:chExt cx="680" cy="589"/>
                </a:xfrm>
              </p:grpSpPr>
              <p:sp>
                <p:nvSpPr>
                  <p:cNvPr id="14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735"/>
                    <a:ext cx="680" cy="589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5921" dir="2700000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5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2200" y="2750"/>
                    <a:ext cx="590" cy="544"/>
                    <a:chOff x="1247" y="2750"/>
                    <a:chExt cx="590" cy="543"/>
                  </a:xfrm>
                </p:grpSpPr>
                <p:grpSp>
                  <p:nvGrpSpPr>
                    <p:cNvPr id="16" name="Group 156"/>
                    <p:cNvGrpSpPr>
                      <a:grpSpLocks/>
                    </p:cNvGrpSpPr>
                    <p:nvPr/>
                  </p:nvGrpSpPr>
                  <p:grpSpPr bwMode="auto">
                    <a:xfrm rot="1025772">
                      <a:off x="1247" y="275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27" name="Oval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8" name="Oval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9" name="Oval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0" name="Oval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" name="Group 161"/>
                    <p:cNvGrpSpPr>
                      <a:grpSpLocks/>
                    </p:cNvGrpSpPr>
                    <p:nvPr/>
                  </p:nvGrpSpPr>
                  <p:grpSpPr bwMode="auto">
                    <a:xfrm rot="37407664">
                      <a:off x="1247" y="284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23" name="Oval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4" name="Oval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5" name="Oval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" name="Oval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8" name="Group 166"/>
                    <p:cNvGrpSpPr>
                      <a:grpSpLocks/>
                    </p:cNvGrpSpPr>
                    <p:nvPr/>
                  </p:nvGrpSpPr>
                  <p:grpSpPr bwMode="auto">
                    <a:xfrm rot="4824895">
                      <a:off x="1383" y="2795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19" name="Oval 1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" name="Oval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1" name="Oval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2" name="Oval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Oval 171"/>
                <p:cNvSpPr>
                  <a:spLocks noChangeArrowheads="1"/>
                </p:cNvSpPr>
                <p:nvPr/>
              </p:nvSpPr>
              <p:spPr bwMode="auto">
                <a:xfrm rot="2576738">
                  <a:off x="3778" y="996"/>
                  <a:ext cx="1438" cy="927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99CC00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" name="Oval 211"/>
              <p:cNvSpPr>
                <a:spLocks noChangeArrowheads="1"/>
              </p:cNvSpPr>
              <p:nvPr/>
            </p:nvSpPr>
            <p:spPr bwMode="auto">
              <a:xfrm rot="-2613895">
                <a:off x="4360" y="952"/>
                <a:ext cx="841" cy="1439"/>
              </a:xfrm>
              <a:prstGeom prst="ellipse">
                <a:avLst/>
              </a:prstGeom>
              <a:noFill/>
              <a:ln w="38100">
                <a:solidFill>
                  <a:srgbClr val="99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2000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1305063" y="3558144"/>
              <a:ext cx="21868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L= J    </a:t>
              </a:r>
              <a:r>
                <a:rPr lang="en-US" altLang="ja-JP" sz="20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(</a:t>
              </a:r>
              <a:r>
                <a:rPr lang="en-US" altLang="ja-JP" sz="2000" b="1" dirty="0" err="1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g.s</a:t>
              </a:r>
              <a:r>
                <a:rPr lang="en-US" altLang="ja-JP" sz="20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. :  </a:t>
              </a:r>
              <a:r>
                <a:rPr lang="en-US" altLang="ja-JP" sz="2000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I=0</a:t>
              </a:r>
              <a:r>
                <a:rPr lang="en-US" altLang="ja-JP" sz="2000" b="1" i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+</a:t>
              </a:r>
              <a:r>
                <a:rPr lang="en-US" altLang="ja-JP" sz="2000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)</a:t>
              </a:r>
              <a:endParaRPr kumimoji="1" lang="ja-JP" altLang="en-US" sz="2000" b="1" dirty="0">
                <a:latin typeface="Cambria Math" panose="02040503050406030204" pitchFamily="18" charset="0"/>
                <a:ea typeface="+mn-ea"/>
                <a:cs typeface="Arial Unicode MS" panose="020B0604020202020204" pitchFamily="50" charset="-128"/>
              </a:endParaRPr>
            </a:p>
          </p:txBody>
        </p:sp>
        <p:sp>
          <p:nvSpPr>
            <p:cNvPr id="89" name="上矢印 88"/>
            <p:cNvSpPr/>
            <p:nvPr/>
          </p:nvSpPr>
          <p:spPr>
            <a:xfrm>
              <a:off x="1554362" y="3994869"/>
              <a:ext cx="131852" cy="1258196"/>
            </a:xfrm>
            <a:prstGeom prst="upArrow">
              <a:avLst>
                <a:gd name="adj1" fmla="val 50000"/>
                <a:gd name="adj2" fmla="val 84696"/>
              </a:avLst>
            </a:prstGeom>
            <a:solidFill>
              <a:srgbClr val="00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9" name="Group 212"/>
            <p:cNvGrpSpPr>
              <a:grpSpLocks noChangeAspect="1"/>
            </p:cNvGrpSpPr>
            <p:nvPr/>
          </p:nvGrpSpPr>
          <p:grpSpPr bwMode="auto">
            <a:xfrm rot="18921019">
              <a:off x="713850" y="3735016"/>
              <a:ext cx="1826260" cy="1827529"/>
              <a:chOff x="4059" y="952"/>
              <a:chExt cx="1438" cy="1439"/>
            </a:xfrm>
          </p:grpSpPr>
          <p:grpSp>
            <p:nvGrpSpPr>
              <p:cNvPr id="50" name="Group 172"/>
              <p:cNvGrpSpPr>
                <a:grpSpLocks/>
              </p:cNvGrpSpPr>
              <p:nvPr/>
            </p:nvGrpSpPr>
            <p:grpSpPr bwMode="auto">
              <a:xfrm>
                <a:off x="4059" y="1162"/>
                <a:ext cx="1438" cy="1028"/>
                <a:chOff x="3778" y="935"/>
                <a:chExt cx="1438" cy="1028"/>
              </a:xfrm>
            </p:grpSpPr>
            <p:grpSp>
              <p:nvGrpSpPr>
                <p:cNvPr id="52" name="Group 135"/>
                <p:cNvGrpSpPr>
                  <a:grpSpLocks/>
                </p:cNvGrpSpPr>
                <p:nvPr/>
              </p:nvGrpSpPr>
              <p:grpSpPr bwMode="auto">
                <a:xfrm>
                  <a:off x="3969" y="935"/>
                  <a:ext cx="680" cy="589"/>
                  <a:chOff x="1202" y="2750"/>
                  <a:chExt cx="680" cy="589"/>
                </a:xfrm>
              </p:grpSpPr>
              <p:sp>
                <p:nvSpPr>
                  <p:cNvPr id="72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2750"/>
                    <a:ext cx="68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7C7FF"/>
                      </a:gs>
                      <a:gs pos="100000">
                        <a:srgbClr val="C7C7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3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1247" y="2750"/>
                    <a:ext cx="590" cy="544"/>
                    <a:chOff x="1247" y="2750"/>
                    <a:chExt cx="590" cy="543"/>
                  </a:xfrm>
                </p:grpSpPr>
                <p:grpSp>
                  <p:nvGrpSpPr>
                    <p:cNvPr id="74" name="Group 138"/>
                    <p:cNvGrpSpPr>
                      <a:grpSpLocks/>
                    </p:cNvGrpSpPr>
                    <p:nvPr/>
                  </p:nvGrpSpPr>
                  <p:grpSpPr bwMode="auto">
                    <a:xfrm rot="1025772">
                      <a:off x="1247" y="275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85" name="Oval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6" name="Oval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7" name="Oval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8" name="Oval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5" name="Group 143"/>
                    <p:cNvGrpSpPr>
                      <a:grpSpLocks/>
                    </p:cNvGrpSpPr>
                    <p:nvPr/>
                  </p:nvGrpSpPr>
                  <p:grpSpPr bwMode="auto">
                    <a:xfrm rot="37407664">
                      <a:off x="1247" y="284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81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2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3" name="Oval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6" name="Group 148"/>
                    <p:cNvGrpSpPr>
                      <a:grpSpLocks/>
                    </p:cNvGrpSpPr>
                    <p:nvPr/>
                  </p:nvGrpSpPr>
                  <p:grpSpPr bwMode="auto">
                    <a:xfrm rot="4824895">
                      <a:off x="1383" y="2795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77" name="Oval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8" name="Oval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9" name="Oval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0" name="Oval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" name="Group 153"/>
                <p:cNvGrpSpPr>
                  <a:grpSpLocks/>
                </p:cNvGrpSpPr>
                <p:nvPr/>
              </p:nvGrpSpPr>
              <p:grpSpPr bwMode="auto">
                <a:xfrm>
                  <a:off x="4377" y="1374"/>
                  <a:ext cx="680" cy="589"/>
                  <a:chOff x="2155" y="2735"/>
                  <a:chExt cx="680" cy="589"/>
                </a:xfrm>
              </p:grpSpPr>
              <p:sp>
                <p:nvSpPr>
                  <p:cNvPr id="55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735"/>
                    <a:ext cx="68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7C7FF"/>
                      </a:gs>
                      <a:gs pos="100000">
                        <a:srgbClr val="C7C7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56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2200" y="2750"/>
                    <a:ext cx="590" cy="544"/>
                    <a:chOff x="1247" y="2750"/>
                    <a:chExt cx="590" cy="543"/>
                  </a:xfrm>
                </p:grpSpPr>
                <p:grpSp>
                  <p:nvGrpSpPr>
                    <p:cNvPr id="57" name="Group 156"/>
                    <p:cNvGrpSpPr>
                      <a:grpSpLocks/>
                    </p:cNvGrpSpPr>
                    <p:nvPr/>
                  </p:nvGrpSpPr>
                  <p:grpSpPr bwMode="auto">
                    <a:xfrm rot="1025772">
                      <a:off x="1247" y="275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68" name="Oval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9" name="Oval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" name="Oval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1" name="Oval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8" name="Group 161"/>
                    <p:cNvGrpSpPr>
                      <a:grpSpLocks/>
                    </p:cNvGrpSpPr>
                    <p:nvPr/>
                  </p:nvGrpSpPr>
                  <p:grpSpPr bwMode="auto">
                    <a:xfrm rot="37407664">
                      <a:off x="1247" y="284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64" name="Oval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5" name="Oval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6" name="Oval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7" name="Oval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9" name="Group 166"/>
                    <p:cNvGrpSpPr>
                      <a:grpSpLocks/>
                    </p:cNvGrpSpPr>
                    <p:nvPr/>
                  </p:nvGrpSpPr>
                  <p:grpSpPr bwMode="auto">
                    <a:xfrm rot="4824895">
                      <a:off x="1383" y="2795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60" name="Oval 1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1" name="Oval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2" name="Oval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3" name="Oval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54" name="Oval 171"/>
                <p:cNvSpPr>
                  <a:spLocks noChangeArrowheads="1"/>
                </p:cNvSpPr>
                <p:nvPr/>
              </p:nvSpPr>
              <p:spPr bwMode="auto">
                <a:xfrm rot="2576738">
                  <a:off x="3778" y="996"/>
                  <a:ext cx="1438" cy="927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99CC00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" name="Oval 211"/>
              <p:cNvSpPr>
                <a:spLocks noChangeArrowheads="1"/>
              </p:cNvSpPr>
              <p:nvPr/>
            </p:nvSpPr>
            <p:spPr bwMode="auto">
              <a:xfrm rot="-2613895">
                <a:off x="4360" y="952"/>
                <a:ext cx="841" cy="1439"/>
              </a:xfrm>
              <a:prstGeom prst="ellipse">
                <a:avLst/>
              </a:prstGeom>
              <a:noFill/>
              <a:ln w="38100">
                <a:solidFill>
                  <a:srgbClr val="99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2000" kern="0" smtClean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4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3889248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正方形/長方形 4"/>
          <p:cNvSpPr/>
          <p:nvPr/>
        </p:nvSpPr>
        <p:spPr>
          <a:xfrm>
            <a:off x="3779912" y="5889743"/>
            <a:ext cx="5146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</a:rPr>
              <a:t>Y. Abe, Y. Kondo, T. </a:t>
            </a:r>
            <a:r>
              <a:rPr lang="en-US" altLang="ja-JP" sz="1400" dirty="0" err="1" smtClean="0">
                <a:latin typeface="Times New Roman" panose="02020603050405020304" pitchFamily="18" charset="0"/>
              </a:rPr>
              <a:t>Matsuse</a:t>
            </a:r>
            <a:r>
              <a:rPr lang="en-US" altLang="ja-JP" sz="1400" dirty="0" smtClean="0">
                <a:latin typeface="Times New Roman" panose="02020603050405020304" pitchFamily="18" charset="0"/>
              </a:rPr>
              <a:t>,  </a:t>
            </a:r>
            <a:r>
              <a:rPr lang="en-US" altLang="ja-JP" sz="1400" i="1" dirty="0" err="1" smtClean="0">
                <a:latin typeface="Times New Roman" panose="02020603050405020304" pitchFamily="18" charset="0"/>
              </a:rPr>
              <a:t>Prpg</a:t>
            </a:r>
            <a:r>
              <a:rPr lang="en-US" altLang="ja-JP" sz="1400" i="1" dirty="0" smtClean="0">
                <a:latin typeface="Times New Roman" panose="02020603050405020304" pitchFamily="18" charset="0"/>
              </a:rPr>
              <a:t>. </a:t>
            </a:r>
            <a:r>
              <a:rPr lang="en-US" altLang="ja-JP" sz="1400" i="1" dirty="0" err="1" smtClean="0">
                <a:latin typeface="Times New Roman" panose="02020603050405020304" pitchFamily="18" charset="0"/>
              </a:rPr>
              <a:t>Theor</a:t>
            </a:r>
            <a:r>
              <a:rPr lang="en-US" altLang="ja-JP" sz="1400" i="1" dirty="0" smtClean="0">
                <a:latin typeface="Times New Roman" panose="02020603050405020304" pitchFamily="18" charset="0"/>
              </a:rPr>
              <a:t>. Phys, </a:t>
            </a:r>
            <a:r>
              <a:rPr lang="en-US" altLang="ja-JP" sz="1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ja-JP" sz="1400" i="1" dirty="0">
                <a:latin typeface="Times New Roman" panose="02020603050405020304" pitchFamily="18" charset="0"/>
              </a:rPr>
              <a:t>68, </a:t>
            </a:r>
            <a:r>
              <a:rPr lang="en-US" altLang="ja-JP" sz="1400" i="1" dirty="0" smtClean="0">
                <a:latin typeface="Times New Roman" panose="02020603050405020304" pitchFamily="18" charset="0"/>
              </a:rPr>
              <a:t>303 (1980)</a:t>
            </a:r>
            <a:endParaRPr lang="ja-JP" altLang="en-US" sz="1400" i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69100" y="167300"/>
            <a:ext cx="3116653" cy="5853988"/>
            <a:chOff x="369100" y="167300"/>
            <a:chExt cx="3116653" cy="5853988"/>
          </a:xfrm>
        </p:grpSpPr>
        <p:sp>
          <p:nvSpPr>
            <p:cNvPr id="8" name="上矢印 7"/>
            <p:cNvSpPr/>
            <p:nvPr/>
          </p:nvSpPr>
          <p:spPr>
            <a:xfrm>
              <a:off x="1612110" y="366840"/>
              <a:ext cx="105785" cy="1332832"/>
            </a:xfrm>
            <a:prstGeom prst="upArrow">
              <a:avLst>
                <a:gd name="adj1" fmla="val 50000"/>
                <a:gd name="adj2" fmla="val 84696"/>
              </a:avLst>
            </a:prstGeom>
            <a:solidFill>
              <a:srgbClr val="00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465663" y="5324109"/>
                  <a:ext cx="2738185" cy="69717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dirty="0" smtClean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rot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a14:m>
                  <a:r>
                    <a:rPr kumimoji="1" lang="en-US" altLang="ja-JP" sz="2400" b="0" dirty="0" smtClean="0"/>
                    <a:t> </a:t>
                  </a:r>
                </a:p>
                <a:p>
                  <a:endParaRPr kumimoji="1" lang="ja-JP" altLang="en-US" sz="800" dirty="0"/>
                </a:p>
              </p:txBody>
            </p:sp>
          </mc:Choice>
          <mc:Fallback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63" y="5324109"/>
                  <a:ext cx="2738185" cy="6971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369100" y="2515797"/>
                  <a:ext cx="2978764" cy="69717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dirty="0" smtClean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rot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′+1</m:t>
                          </m:r>
                        </m:e>
                      </m:d>
                    </m:oMath>
                  </a14:m>
                  <a:r>
                    <a:rPr kumimoji="1" lang="en-US" altLang="ja-JP" sz="2400" b="0" dirty="0" smtClean="0"/>
                    <a:t> </a:t>
                  </a:r>
                </a:p>
                <a:p>
                  <a:endParaRPr kumimoji="1" lang="ja-JP" altLang="en-US" sz="800" dirty="0"/>
                </a:p>
              </p:txBody>
            </p:sp>
          </mc:Choice>
          <mc:Fallback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00" y="2515797"/>
                  <a:ext cx="2978764" cy="69717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テキスト ボックス 10"/>
            <p:cNvSpPr txBox="1"/>
            <p:nvPr/>
          </p:nvSpPr>
          <p:spPr>
            <a:xfrm>
              <a:off x="611560" y="1785010"/>
              <a:ext cx="2874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J</a:t>
              </a:r>
              <a:r>
                <a:rPr lang="ja-JP" altLang="en-US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 </a:t>
              </a:r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–3&lt; L’ &lt; J+3 </a:t>
              </a:r>
            </a:p>
            <a:p>
              <a:r>
                <a:rPr lang="ja-JP" altLang="en-US" dirty="0" smtClean="0">
                  <a:latin typeface="Cambria Math" panose="02040503050406030204" pitchFamily="18" charset="0"/>
                  <a:ea typeface="+mn-ea"/>
                  <a:cs typeface="Arial Unicode MS" panose="020B0604020202020204" pitchFamily="50" charset="-128"/>
                </a:rPr>
                <a:t>→</a:t>
              </a:r>
              <a:r>
                <a:rPr lang="ja-JP" altLang="en-US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+mn-ea"/>
                  <a:cs typeface="Arial Unicode MS" panose="020B0604020202020204" pitchFamily="50" charset="-128"/>
                </a:rPr>
                <a:t>　</a:t>
              </a:r>
              <a:r>
                <a:rPr kumimoji="1"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L’= J±1, </a:t>
              </a:r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J±3</a:t>
              </a:r>
              <a:r>
                <a:rPr lang="en-US" altLang="ja-JP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   ( </a:t>
              </a:r>
              <a:r>
                <a:rPr lang="en-US" altLang="ja-JP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I=3 </a:t>
              </a:r>
              <a:r>
                <a:rPr lang="en-US" altLang="ja-JP" b="1" i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- </a:t>
              </a:r>
              <a:r>
                <a:rPr lang="en-US" altLang="ja-JP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)</a:t>
              </a:r>
              <a:endParaRPr kumimoji="1" lang="ja-JP" altLang="en-US" b="1" dirty="0">
                <a:latin typeface="Cambria Math" panose="02040503050406030204" pitchFamily="18" charset="0"/>
                <a:ea typeface="+mn-ea"/>
                <a:cs typeface="Arial Unicode MS" panose="020B0604020202020204" pitchFamily="50" charset="-128"/>
              </a:endParaRPr>
            </a:p>
          </p:txBody>
        </p:sp>
        <p:grpSp>
          <p:nvGrpSpPr>
            <p:cNvPr id="12" name="Group 212"/>
            <p:cNvGrpSpPr>
              <a:grpSpLocks noChangeAspect="1"/>
            </p:cNvGrpSpPr>
            <p:nvPr/>
          </p:nvGrpSpPr>
          <p:grpSpPr bwMode="auto">
            <a:xfrm rot="18921019">
              <a:off x="774189" y="167300"/>
              <a:ext cx="1826260" cy="1827529"/>
              <a:chOff x="4059" y="952"/>
              <a:chExt cx="1438" cy="1439"/>
            </a:xfrm>
          </p:grpSpPr>
          <p:grpSp>
            <p:nvGrpSpPr>
              <p:cNvPr id="55" name="Group 172"/>
              <p:cNvGrpSpPr>
                <a:grpSpLocks/>
              </p:cNvGrpSpPr>
              <p:nvPr/>
            </p:nvGrpSpPr>
            <p:grpSpPr bwMode="auto">
              <a:xfrm>
                <a:off x="4059" y="1162"/>
                <a:ext cx="1438" cy="1028"/>
                <a:chOff x="3778" y="935"/>
                <a:chExt cx="1438" cy="1028"/>
              </a:xfrm>
            </p:grpSpPr>
            <p:grpSp>
              <p:nvGrpSpPr>
                <p:cNvPr id="57" name="Group 135"/>
                <p:cNvGrpSpPr>
                  <a:grpSpLocks/>
                </p:cNvGrpSpPr>
                <p:nvPr/>
              </p:nvGrpSpPr>
              <p:grpSpPr bwMode="auto">
                <a:xfrm>
                  <a:off x="3969" y="935"/>
                  <a:ext cx="680" cy="589"/>
                  <a:chOff x="1202" y="2750"/>
                  <a:chExt cx="680" cy="589"/>
                </a:xfrm>
              </p:grpSpPr>
              <p:sp>
                <p:nvSpPr>
                  <p:cNvPr id="77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2750"/>
                    <a:ext cx="68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7C7FF"/>
                      </a:gs>
                      <a:gs pos="100000">
                        <a:srgbClr val="C7C7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78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1247" y="2750"/>
                    <a:ext cx="590" cy="544"/>
                    <a:chOff x="1247" y="2750"/>
                    <a:chExt cx="590" cy="543"/>
                  </a:xfrm>
                </p:grpSpPr>
                <p:grpSp>
                  <p:nvGrpSpPr>
                    <p:cNvPr id="79" name="Group 138"/>
                    <p:cNvGrpSpPr>
                      <a:grpSpLocks/>
                    </p:cNvGrpSpPr>
                    <p:nvPr/>
                  </p:nvGrpSpPr>
                  <p:grpSpPr bwMode="auto">
                    <a:xfrm rot="1025772">
                      <a:off x="1247" y="275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90" name="Oval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1" name="Oval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2" name="Oval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3" name="Oval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0" name="Group 143"/>
                    <p:cNvGrpSpPr>
                      <a:grpSpLocks/>
                    </p:cNvGrpSpPr>
                    <p:nvPr/>
                  </p:nvGrpSpPr>
                  <p:grpSpPr bwMode="auto">
                    <a:xfrm rot="37407664">
                      <a:off x="1247" y="284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86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7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8" name="Oval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9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1" name="Group 148"/>
                    <p:cNvGrpSpPr>
                      <a:grpSpLocks/>
                    </p:cNvGrpSpPr>
                    <p:nvPr/>
                  </p:nvGrpSpPr>
                  <p:grpSpPr bwMode="auto">
                    <a:xfrm rot="4824895">
                      <a:off x="1383" y="2795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82" name="Oval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3" name="Oval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" name="Oval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5" name="Oval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8" name="Group 153"/>
                <p:cNvGrpSpPr>
                  <a:grpSpLocks/>
                </p:cNvGrpSpPr>
                <p:nvPr/>
              </p:nvGrpSpPr>
              <p:grpSpPr bwMode="auto">
                <a:xfrm>
                  <a:off x="4377" y="1374"/>
                  <a:ext cx="680" cy="589"/>
                  <a:chOff x="2155" y="2735"/>
                  <a:chExt cx="680" cy="589"/>
                </a:xfrm>
              </p:grpSpPr>
              <p:sp>
                <p:nvSpPr>
                  <p:cNvPr id="60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735"/>
                    <a:ext cx="680" cy="589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5921" dir="2700000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61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2200" y="2750"/>
                    <a:ext cx="590" cy="544"/>
                    <a:chOff x="1247" y="2750"/>
                    <a:chExt cx="590" cy="543"/>
                  </a:xfrm>
                </p:grpSpPr>
                <p:grpSp>
                  <p:nvGrpSpPr>
                    <p:cNvPr id="62" name="Group 156"/>
                    <p:cNvGrpSpPr>
                      <a:grpSpLocks/>
                    </p:cNvGrpSpPr>
                    <p:nvPr/>
                  </p:nvGrpSpPr>
                  <p:grpSpPr bwMode="auto">
                    <a:xfrm rot="1025772">
                      <a:off x="1247" y="275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73" name="Oval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4" name="Oval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5" name="Oval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6" name="Oval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63" name="Group 161"/>
                    <p:cNvGrpSpPr>
                      <a:grpSpLocks/>
                    </p:cNvGrpSpPr>
                    <p:nvPr/>
                  </p:nvGrpSpPr>
                  <p:grpSpPr bwMode="auto">
                    <a:xfrm rot="37407664">
                      <a:off x="1247" y="284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69" name="Oval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0" name="Oval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1" name="Oval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72" name="Oval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64" name="Group 166"/>
                    <p:cNvGrpSpPr>
                      <a:grpSpLocks/>
                    </p:cNvGrpSpPr>
                    <p:nvPr/>
                  </p:nvGrpSpPr>
                  <p:grpSpPr bwMode="auto">
                    <a:xfrm rot="4824895">
                      <a:off x="1383" y="2795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65" name="Oval 1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6" name="Oval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7" name="Oval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68" name="Oval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59" name="Oval 171"/>
                <p:cNvSpPr>
                  <a:spLocks noChangeArrowheads="1"/>
                </p:cNvSpPr>
                <p:nvPr/>
              </p:nvSpPr>
              <p:spPr bwMode="auto">
                <a:xfrm rot="2576738">
                  <a:off x="3778" y="996"/>
                  <a:ext cx="1438" cy="927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99CC00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6" name="Oval 211"/>
              <p:cNvSpPr>
                <a:spLocks noChangeArrowheads="1"/>
              </p:cNvSpPr>
              <p:nvPr/>
            </p:nvSpPr>
            <p:spPr bwMode="auto">
              <a:xfrm rot="-2613895">
                <a:off x="4360" y="952"/>
                <a:ext cx="841" cy="1439"/>
              </a:xfrm>
              <a:prstGeom prst="ellipse">
                <a:avLst/>
              </a:prstGeom>
              <a:noFill/>
              <a:ln w="38100">
                <a:solidFill>
                  <a:srgbClr val="99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2000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1279223" y="3558144"/>
              <a:ext cx="1989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L= J    </a:t>
              </a:r>
              <a:r>
                <a:rPr lang="en-US" altLang="ja-JP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(</a:t>
              </a:r>
              <a:r>
                <a:rPr lang="en-US" altLang="ja-JP" b="1" dirty="0" err="1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g.s</a:t>
              </a:r>
              <a:r>
                <a:rPr lang="en-US" altLang="ja-JP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. :  I=0</a:t>
              </a:r>
              <a:r>
                <a:rPr lang="en-US" altLang="ja-JP" b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+</a:t>
              </a:r>
              <a:r>
                <a:rPr lang="en-US" altLang="ja-JP" b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 Unicode MS" panose="020B0604020202020204" pitchFamily="50" charset="-128"/>
                </a:rPr>
                <a:t>)</a:t>
              </a:r>
              <a:endParaRPr kumimoji="1" lang="ja-JP" altLang="en-US" b="1" dirty="0">
                <a:latin typeface="Cambria Math" panose="02040503050406030204" pitchFamily="18" charset="0"/>
                <a:ea typeface="+mn-ea"/>
                <a:cs typeface="Arial Unicode MS" panose="020B0604020202020204" pitchFamily="50" charset="-128"/>
              </a:endParaRPr>
            </a:p>
          </p:txBody>
        </p:sp>
        <p:sp>
          <p:nvSpPr>
            <p:cNvPr id="14" name="上矢印 13"/>
            <p:cNvSpPr/>
            <p:nvPr/>
          </p:nvSpPr>
          <p:spPr>
            <a:xfrm>
              <a:off x="1554362" y="3994869"/>
              <a:ext cx="131852" cy="1258196"/>
            </a:xfrm>
            <a:prstGeom prst="upArrow">
              <a:avLst>
                <a:gd name="adj1" fmla="val 50000"/>
                <a:gd name="adj2" fmla="val 84696"/>
              </a:avLst>
            </a:prstGeom>
            <a:solidFill>
              <a:srgbClr val="00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Group 212"/>
            <p:cNvGrpSpPr>
              <a:grpSpLocks noChangeAspect="1"/>
            </p:cNvGrpSpPr>
            <p:nvPr/>
          </p:nvGrpSpPr>
          <p:grpSpPr bwMode="auto">
            <a:xfrm rot="18921019">
              <a:off x="713850" y="3735016"/>
              <a:ext cx="1826260" cy="1827529"/>
              <a:chOff x="4059" y="952"/>
              <a:chExt cx="1438" cy="1439"/>
            </a:xfrm>
          </p:grpSpPr>
          <p:grpSp>
            <p:nvGrpSpPr>
              <p:cNvPr id="16" name="Group 172"/>
              <p:cNvGrpSpPr>
                <a:grpSpLocks/>
              </p:cNvGrpSpPr>
              <p:nvPr/>
            </p:nvGrpSpPr>
            <p:grpSpPr bwMode="auto">
              <a:xfrm>
                <a:off x="4059" y="1162"/>
                <a:ext cx="1438" cy="1028"/>
                <a:chOff x="3778" y="935"/>
                <a:chExt cx="1438" cy="1028"/>
              </a:xfrm>
            </p:grpSpPr>
            <p:grpSp>
              <p:nvGrpSpPr>
                <p:cNvPr id="18" name="Group 135"/>
                <p:cNvGrpSpPr>
                  <a:grpSpLocks/>
                </p:cNvGrpSpPr>
                <p:nvPr/>
              </p:nvGrpSpPr>
              <p:grpSpPr bwMode="auto">
                <a:xfrm>
                  <a:off x="3969" y="935"/>
                  <a:ext cx="680" cy="589"/>
                  <a:chOff x="1202" y="2750"/>
                  <a:chExt cx="680" cy="589"/>
                </a:xfrm>
              </p:grpSpPr>
              <p:sp>
                <p:nvSpPr>
                  <p:cNvPr id="38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2750"/>
                    <a:ext cx="68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7C7FF"/>
                      </a:gs>
                      <a:gs pos="100000">
                        <a:srgbClr val="C7C7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39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1247" y="2750"/>
                    <a:ext cx="590" cy="544"/>
                    <a:chOff x="1247" y="2750"/>
                    <a:chExt cx="590" cy="543"/>
                  </a:xfrm>
                </p:grpSpPr>
                <p:grpSp>
                  <p:nvGrpSpPr>
                    <p:cNvPr id="40" name="Group 138"/>
                    <p:cNvGrpSpPr>
                      <a:grpSpLocks/>
                    </p:cNvGrpSpPr>
                    <p:nvPr/>
                  </p:nvGrpSpPr>
                  <p:grpSpPr bwMode="auto">
                    <a:xfrm rot="1025772">
                      <a:off x="1247" y="275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51" name="Oval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2" name="Oval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3" name="Oval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4" name="Oval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1" name="Group 143"/>
                    <p:cNvGrpSpPr>
                      <a:grpSpLocks/>
                    </p:cNvGrpSpPr>
                    <p:nvPr/>
                  </p:nvGrpSpPr>
                  <p:grpSpPr bwMode="auto">
                    <a:xfrm rot="37407664">
                      <a:off x="1247" y="284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47" name="Oval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8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9" name="Oval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0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2" name="Group 148"/>
                    <p:cNvGrpSpPr>
                      <a:grpSpLocks/>
                    </p:cNvGrpSpPr>
                    <p:nvPr/>
                  </p:nvGrpSpPr>
                  <p:grpSpPr bwMode="auto">
                    <a:xfrm rot="4824895">
                      <a:off x="1383" y="2795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43" name="Oval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4" name="Oval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" name="Oval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" name="Oval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" name="Group 153"/>
                <p:cNvGrpSpPr>
                  <a:grpSpLocks/>
                </p:cNvGrpSpPr>
                <p:nvPr/>
              </p:nvGrpSpPr>
              <p:grpSpPr bwMode="auto">
                <a:xfrm>
                  <a:off x="4377" y="1374"/>
                  <a:ext cx="680" cy="589"/>
                  <a:chOff x="2155" y="2735"/>
                  <a:chExt cx="680" cy="589"/>
                </a:xfrm>
              </p:grpSpPr>
              <p:sp>
                <p:nvSpPr>
                  <p:cNvPr id="21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735"/>
                    <a:ext cx="68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7C7FF"/>
                      </a:gs>
                      <a:gs pos="100000">
                        <a:srgbClr val="C7C7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2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2200" y="2750"/>
                    <a:ext cx="590" cy="544"/>
                    <a:chOff x="1247" y="2750"/>
                    <a:chExt cx="590" cy="543"/>
                  </a:xfrm>
                </p:grpSpPr>
                <p:grpSp>
                  <p:nvGrpSpPr>
                    <p:cNvPr id="23" name="Group 156"/>
                    <p:cNvGrpSpPr>
                      <a:grpSpLocks/>
                    </p:cNvGrpSpPr>
                    <p:nvPr/>
                  </p:nvGrpSpPr>
                  <p:grpSpPr bwMode="auto">
                    <a:xfrm rot="1025772">
                      <a:off x="1247" y="275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34" name="Oval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5" name="Oval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6" name="Oval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7" name="Oval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4" name="Group 161"/>
                    <p:cNvGrpSpPr>
                      <a:grpSpLocks/>
                    </p:cNvGrpSpPr>
                    <p:nvPr/>
                  </p:nvGrpSpPr>
                  <p:grpSpPr bwMode="auto">
                    <a:xfrm rot="37407664">
                      <a:off x="1247" y="2840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30" name="Oval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1" name="Oval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2" name="Oval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3" name="Oval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5" name="Group 166"/>
                    <p:cNvGrpSpPr>
                      <a:grpSpLocks/>
                    </p:cNvGrpSpPr>
                    <p:nvPr/>
                  </p:nvGrpSpPr>
                  <p:grpSpPr bwMode="auto">
                    <a:xfrm rot="4824895">
                      <a:off x="1383" y="2795"/>
                      <a:ext cx="453" cy="454"/>
                      <a:chOff x="2517" y="2568"/>
                      <a:chExt cx="453" cy="454"/>
                    </a:xfrm>
                  </p:grpSpPr>
                  <p:sp>
                    <p:nvSpPr>
                      <p:cNvPr id="26" name="Oval 1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568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7" name="Oval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2840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FFFF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8" name="Oval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9" name="Oval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2704"/>
                        <a:ext cx="181" cy="18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99FF"/>
                          </a:gs>
                          <a:gs pos="100000">
                            <a:srgbClr val="FF99FF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9144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0" lang="ja-JP" altLang="en-US" sz="2000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20" name="Oval 171"/>
                <p:cNvSpPr>
                  <a:spLocks noChangeArrowheads="1"/>
                </p:cNvSpPr>
                <p:nvPr/>
              </p:nvSpPr>
              <p:spPr bwMode="auto">
                <a:xfrm rot="2576738">
                  <a:off x="3778" y="996"/>
                  <a:ext cx="1438" cy="927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99CC00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Oval 211"/>
              <p:cNvSpPr>
                <a:spLocks noChangeArrowheads="1"/>
              </p:cNvSpPr>
              <p:nvPr/>
            </p:nvSpPr>
            <p:spPr bwMode="auto">
              <a:xfrm rot="-2613895">
                <a:off x="4360" y="952"/>
                <a:ext cx="841" cy="1439"/>
              </a:xfrm>
              <a:prstGeom prst="ellipse">
                <a:avLst/>
              </a:prstGeom>
              <a:noFill/>
              <a:ln w="38100">
                <a:solidFill>
                  <a:srgbClr val="99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2000" kern="0" smtClean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19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6711950" cy="1138238"/>
          </a:xfrm>
          <a:prstGeom prst="rect">
            <a:avLst/>
          </a:prstGeom>
          <a:solidFill>
            <a:srgbClr val="FFFF99">
              <a:alpha val="7599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チャネル結合法（</a:t>
            </a:r>
            <a:r>
              <a:rPr lang="en-US" altLang="ja-JP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CC)</a:t>
            </a:r>
            <a:endParaRPr lang="en-US" altLang="ja-JP" sz="3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 Coupled-Channels Method</a:t>
            </a:r>
            <a:r>
              <a:rPr lang="en-US" altLang="ja-JP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)</a:t>
            </a:r>
          </a:p>
        </p:txBody>
      </p:sp>
      <p:grpSp>
        <p:nvGrpSpPr>
          <p:cNvPr id="293891" name="Group 3"/>
          <p:cNvGrpSpPr>
            <a:grpSpLocks noChangeAspect="1"/>
          </p:cNvGrpSpPr>
          <p:nvPr/>
        </p:nvGrpSpPr>
        <p:grpSpPr bwMode="auto">
          <a:xfrm>
            <a:off x="971550" y="1557338"/>
            <a:ext cx="7069138" cy="3509962"/>
            <a:chOff x="703" y="1525"/>
            <a:chExt cx="4050" cy="2010"/>
          </a:xfrm>
        </p:grpSpPr>
        <p:grpSp>
          <p:nvGrpSpPr>
            <p:cNvPr id="293892" name="Group 4"/>
            <p:cNvGrpSpPr>
              <a:grpSpLocks noChangeAspect="1"/>
            </p:cNvGrpSpPr>
            <p:nvPr/>
          </p:nvGrpSpPr>
          <p:grpSpPr bwMode="auto">
            <a:xfrm>
              <a:off x="1247" y="1525"/>
              <a:ext cx="1183" cy="1775"/>
              <a:chOff x="1202" y="2160"/>
              <a:chExt cx="1102" cy="1972"/>
            </a:xfrm>
          </p:grpSpPr>
          <p:sp>
            <p:nvSpPr>
              <p:cNvPr id="293893" name="Line 5"/>
              <p:cNvSpPr>
                <a:spLocks noChangeAspect="1" noChangeShapeType="1"/>
              </p:cNvSpPr>
              <p:nvPr/>
            </p:nvSpPr>
            <p:spPr bwMode="auto">
              <a:xfrm>
                <a:off x="1448" y="2741"/>
                <a:ext cx="8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894" name="Line 6"/>
              <p:cNvSpPr>
                <a:spLocks noChangeAspect="1" noChangeShapeType="1"/>
              </p:cNvSpPr>
              <p:nvPr/>
            </p:nvSpPr>
            <p:spPr bwMode="auto">
              <a:xfrm>
                <a:off x="1448" y="3149"/>
                <a:ext cx="8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895" name="Line 7"/>
              <p:cNvSpPr>
                <a:spLocks noChangeAspect="1" noChangeShapeType="1"/>
              </p:cNvSpPr>
              <p:nvPr/>
            </p:nvSpPr>
            <p:spPr bwMode="auto">
              <a:xfrm>
                <a:off x="1448" y="3557"/>
                <a:ext cx="8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896" name="Line 8"/>
              <p:cNvSpPr>
                <a:spLocks noChangeAspect="1" noChangeShapeType="1"/>
              </p:cNvSpPr>
              <p:nvPr/>
            </p:nvSpPr>
            <p:spPr bwMode="auto">
              <a:xfrm>
                <a:off x="1448" y="3965"/>
                <a:ext cx="8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897" name="Line 9"/>
              <p:cNvSpPr>
                <a:spLocks noChangeAspect="1" noChangeShapeType="1"/>
              </p:cNvSpPr>
              <p:nvPr/>
            </p:nvSpPr>
            <p:spPr bwMode="auto">
              <a:xfrm>
                <a:off x="1610" y="3557"/>
                <a:ext cx="0" cy="40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898" name="Line 10"/>
              <p:cNvSpPr>
                <a:spLocks noChangeAspect="1" noChangeShapeType="1"/>
              </p:cNvSpPr>
              <p:nvPr/>
            </p:nvSpPr>
            <p:spPr bwMode="auto">
              <a:xfrm>
                <a:off x="1610" y="3149"/>
                <a:ext cx="0" cy="40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899" name="Line 11"/>
              <p:cNvSpPr>
                <a:spLocks noChangeAspect="1" noChangeShapeType="1"/>
              </p:cNvSpPr>
              <p:nvPr/>
            </p:nvSpPr>
            <p:spPr bwMode="auto">
              <a:xfrm>
                <a:off x="1610" y="2741"/>
                <a:ext cx="0" cy="40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900" name="Line 12"/>
              <p:cNvSpPr>
                <a:spLocks noChangeAspect="1" noChangeShapeType="1"/>
              </p:cNvSpPr>
              <p:nvPr/>
            </p:nvSpPr>
            <p:spPr bwMode="auto">
              <a:xfrm>
                <a:off x="1815" y="3149"/>
                <a:ext cx="0" cy="81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901" name="Line 13"/>
              <p:cNvSpPr>
                <a:spLocks noChangeAspect="1" noChangeShapeType="1"/>
              </p:cNvSpPr>
              <p:nvPr/>
            </p:nvSpPr>
            <p:spPr bwMode="auto">
              <a:xfrm>
                <a:off x="1937" y="2741"/>
                <a:ext cx="0" cy="81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902" name="Line 14"/>
              <p:cNvSpPr>
                <a:spLocks noChangeAspect="1" noChangeShapeType="1"/>
              </p:cNvSpPr>
              <p:nvPr/>
            </p:nvSpPr>
            <p:spPr bwMode="auto">
              <a:xfrm>
                <a:off x="2100" y="2741"/>
                <a:ext cx="0" cy="122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90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202" y="3802"/>
                <a:ext cx="19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>
                    <a:latin typeface="Times New Roman" panose="02020603050405020304" pitchFamily="18" charset="0"/>
                    <a:ea typeface="HG正楷書体-PRO" panose="03000600000000000000" pitchFamily="66" charset="-128"/>
                  </a:rPr>
                  <a:t>1</a:t>
                </a:r>
              </a:p>
            </p:txBody>
          </p:sp>
          <p:sp>
            <p:nvSpPr>
              <p:cNvPr id="293904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1202" y="2578"/>
                <a:ext cx="19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>
                    <a:latin typeface="Times New Roman" panose="02020603050405020304" pitchFamily="18" charset="0"/>
                    <a:ea typeface="HG正楷書体-PRO" panose="03000600000000000000" pitchFamily="66" charset="-128"/>
                  </a:rPr>
                  <a:t>4</a:t>
                </a:r>
              </a:p>
            </p:txBody>
          </p:sp>
          <p:sp>
            <p:nvSpPr>
              <p:cNvPr id="29390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1202" y="2986"/>
                <a:ext cx="19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>
                    <a:latin typeface="Times New Roman" panose="02020603050405020304" pitchFamily="18" charset="0"/>
                    <a:ea typeface="HG正楷書体-PRO" panose="03000600000000000000" pitchFamily="66" charset="-128"/>
                  </a:rPr>
                  <a:t>3</a:t>
                </a:r>
              </a:p>
            </p:txBody>
          </p:sp>
          <p:sp>
            <p:nvSpPr>
              <p:cNvPr id="293906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1202" y="3394"/>
                <a:ext cx="19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>
                    <a:latin typeface="Times New Roman" panose="02020603050405020304" pitchFamily="18" charset="0"/>
                    <a:ea typeface="HG正楷書体-PRO" panose="03000600000000000000" pitchFamily="66" charset="-128"/>
                  </a:rPr>
                  <a:t>2</a:t>
                </a:r>
              </a:p>
            </p:txBody>
          </p:sp>
          <p:sp>
            <p:nvSpPr>
              <p:cNvPr id="293907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687" y="2160"/>
                <a:ext cx="423" cy="5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/>
              <a:p>
                <a:r>
                  <a:rPr lang="ja-JP" altLang="en-US" sz="4000" b="1">
                    <a:latin typeface="Times New Roman" panose="02020603050405020304" pitchFamily="18" charset="0"/>
                    <a:ea typeface="HG正楷書体-PRO" panose="03000600000000000000" pitchFamily="66" charset="-128"/>
                  </a:rPr>
                  <a:t>･･･</a:t>
                </a:r>
              </a:p>
            </p:txBody>
          </p:sp>
        </p:grpSp>
        <p:sp>
          <p:nvSpPr>
            <p:cNvPr id="293908" name="Line 20"/>
            <p:cNvSpPr>
              <a:spLocks noChangeAspect="1" noChangeShapeType="1"/>
            </p:cNvSpPr>
            <p:nvPr/>
          </p:nvSpPr>
          <p:spPr bwMode="auto">
            <a:xfrm>
              <a:off x="748" y="3158"/>
              <a:ext cx="49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3909" name="Line 21"/>
            <p:cNvSpPr>
              <a:spLocks noChangeAspect="1" noChangeShapeType="1"/>
            </p:cNvSpPr>
            <p:nvPr/>
          </p:nvSpPr>
          <p:spPr bwMode="auto">
            <a:xfrm>
              <a:off x="2517" y="2432"/>
              <a:ext cx="49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3910" name="Line 22"/>
            <p:cNvSpPr>
              <a:spLocks noChangeAspect="1" noChangeShapeType="1"/>
            </p:cNvSpPr>
            <p:nvPr/>
          </p:nvSpPr>
          <p:spPr bwMode="auto">
            <a:xfrm>
              <a:off x="2517" y="2069"/>
              <a:ext cx="49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3911" name="Line 23"/>
            <p:cNvSpPr>
              <a:spLocks noChangeAspect="1" noChangeShapeType="1"/>
            </p:cNvSpPr>
            <p:nvPr/>
          </p:nvSpPr>
          <p:spPr bwMode="auto">
            <a:xfrm>
              <a:off x="2517" y="3158"/>
              <a:ext cx="49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3912" name="Line 24"/>
            <p:cNvSpPr>
              <a:spLocks noChangeAspect="1" noChangeShapeType="1"/>
            </p:cNvSpPr>
            <p:nvPr/>
          </p:nvSpPr>
          <p:spPr bwMode="auto">
            <a:xfrm>
              <a:off x="2517" y="2795"/>
              <a:ext cx="49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3913" name="Text Box 25"/>
            <p:cNvSpPr txBox="1">
              <a:spLocks noChangeAspect="1" noChangeArrowheads="1"/>
            </p:cNvSpPr>
            <p:nvPr/>
          </p:nvSpPr>
          <p:spPr bwMode="auto">
            <a:xfrm>
              <a:off x="3243" y="2977"/>
              <a:ext cx="80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400" b="1">
                  <a:latin typeface="Times New Roman" panose="02020603050405020304" pitchFamily="18" charset="0"/>
                  <a:ea typeface="HG丸ｺﾞｼｯｸM-PRO" panose="020F0600000000000000" pitchFamily="50" charset="-128"/>
                </a:rPr>
                <a:t>弾性散乱</a:t>
              </a:r>
            </a:p>
          </p:txBody>
        </p:sp>
        <p:sp>
          <p:nvSpPr>
            <p:cNvPr id="293914" name="Text Box 26"/>
            <p:cNvSpPr txBox="1">
              <a:spLocks noChangeAspect="1" noChangeArrowheads="1"/>
            </p:cNvSpPr>
            <p:nvPr/>
          </p:nvSpPr>
          <p:spPr bwMode="auto">
            <a:xfrm>
              <a:off x="3243" y="2205"/>
              <a:ext cx="151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400" b="1">
                  <a:latin typeface="Times New Roman" panose="02020603050405020304" pitchFamily="18" charset="0"/>
                  <a:ea typeface="HG丸ｺﾞｼｯｸM-PRO" panose="020F0600000000000000" pitchFamily="50" charset="-128"/>
                </a:rPr>
                <a:t>非弾性散乱・反応</a:t>
              </a:r>
            </a:p>
          </p:txBody>
        </p:sp>
        <p:sp>
          <p:nvSpPr>
            <p:cNvPr id="293915" name="AutoShape 27"/>
            <p:cNvSpPr>
              <a:spLocks noChangeAspect="1"/>
            </p:cNvSpPr>
            <p:nvPr/>
          </p:nvSpPr>
          <p:spPr bwMode="auto">
            <a:xfrm>
              <a:off x="3062" y="1843"/>
              <a:ext cx="136" cy="997"/>
            </a:xfrm>
            <a:prstGeom prst="rightBrace">
              <a:avLst>
                <a:gd name="adj1" fmla="val 6109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3916" name="Text Box 28"/>
            <p:cNvSpPr txBox="1">
              <a:spLocks noChangeAspect="1" noChangeArrowheads="1"/>
            </p:cNvSpPr>
            <p:nvPr/>
          </p:nvSpPr>
          <p:spPr bwMode="auto">
            <a:xfrm>
              <a:off x="1837" y="3203"/>
              <a:ext cx="274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3200" b="1">
                  <a:latin typeface="Times New Roman" panose="02020603050405020304" pitchFamily="18" charset="0"/>
                  <a:ea typeface="HG正楷書体-PRO" panose="03000600000000000000" pitchFamily="66" charset="-128"/>
                </a:rPr>
                <a:t>A</a:t>
              </a:r>
            </a:p>
          </p:txBody>
        </p:sp>
        <p:sp>
          <p:nvSpPr>
            <p:cNvPr id="293917" name="Text Box 29"/>
            <p:cNvSpPr txBox="1">
              <a:spLocks noChangeAspect="1" noChangeArrowheads="1"/>
            </p:cNvSpPr>
            <p:nvPr/>
          </p:nvSpPr>
          <p:spPr bwMode="auto">
            <a:xfrm>
              <a:off x="703" y="2795"/>
              <a:ext cx="22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3200" b="1" i="1">
                  <a:latin typeface="Times New Roman" panose="02020603050405020304" pitchFamily="18" charset="0"/>
                  <a:ea typeface="HG正楷書体-PRO" panose="03000600000000000000" pitchFamily="66" charset="-128"/>
                </a:rPr>
                <a:t>a</a:t>
              </a:r>
              <a:endParaRPr lang="en-US" altLang="ja-JP" sz="3200" b="1" i="1">
                <a:latin typeface="Times New Roman" panose="02020603050405020304" pitchFamily="18" charset="0"/>
                <a:ea typeface="HG正楷書体-PRO" panose="03000600000000000000" pitchFamily="66" charset="-128"/>
              </a:endParaRPr>
            </a:p>
          </p:txBody>
        </p:sp>
      </p:grpSp>
      <p:sp>
        <p:nvSpPr>
          <p:cNvPr id="293918" name="Text Box 30"/>
          <p:cNvSpPr txBox="1">
            <a:spLocks noChangeArrowheads="1"/>
          </p:cNvSpPr>
          <p:nvPr/>
        </p:nvSpPr>
        <p:spPr bwMode="auto">
          <a:xfrm>
            <a:off x="900113" y="5130800"/>
            <a:ext cx="6223000" cy="1123950"/>
          </a:xfrm>
          <a:prstGeom prst="rect">
            <a:avLst/>
          </a:prstGeom>
          <a:solidFill>
            <a:srgbClr val="C2FF47">
              <a:alpha val="25000"/>
            </a:srgbClr>
          </a:solidFill>
          <a:ln w="5715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状態</a:t>
            </a:r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チャネル</a:t>
            </a:r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間の多段階遷移を</a:t>
            </a:r>
          </a:p>
          <a:p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厳密に取り入れる</a:t>
            </a:r>
            <a:r>
              <a:rPr kumimoji="0"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非摂動計算</a:t>
            </a:r>
          </a:p>
        </p:txBody>
      </p:sp>
    </p:spTree>
    <p:extLst>
      <p:ext uri="{BB962C8B-B14F-4D97-AF65-F5344CB8AC3E}">
        <p14:creationId xmlns:p14="http://schemas.microsoft.com/office/powerpoint/2010/main" val="146387244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62" name="Group 2"/>
          <p:cNvGrpSpPr>
            <a:grpSpLocks noChangeAspect="1"/>
          </p:cNvGrpSpPr>
          <p:nvPr/>
        </p:nvGrpSpPr>
        <p:grpSpPr bwMode="auto">
          <a:xfrm>
            <a:off x="1042988" y="3213100"/>
            <a:ext cx="6848475" cy="3365500"/>
            <a:chOff x="703" y="1525"/>
            <a:chExt cx="4128" cy="2027"/>
          </a:xfrm>
        </p:grpSpPr>
        <p:grpSp>
          <p:nvGrpSpPr>
            <p:cNvPr id="296963" name="Group 3"/>
            <p:cNvGrpSpPr>
              <a:grpSpLocks noChangeAspect="1"/>
            </p:cNvGrpSpPr>
            <p:nvPr/>
          </p:nvGrpSpPr>
          <p:grpSpPr bwMode="auto">
            <a:xfrm>
              <a:off x="1247" y="1525"/>
              <a:ext cx="1183" cy="1790"/>
              <a:chOff x="1202" y="2160"/>
              <a:chExt cx="1102" cy="1989"/>
            </a:xfrm>
          </p:grpSpPr>
          <p:sp>
            <p:nvSpPr>
              <p:cNvPr id="296964" name="Line 4"/>
              <p:cNvSpPr>
                <a:spLocks noChangeAspect="1" noChangeShapeType="1"/>
              </p:cNvSpPr>
              <p:nvPr/>
            </p:nvSpPr>
            <p:spPr bwMode="auto">
              <a:xfrm>
                <a:off x="1448" y="2741"/>
                <a:ext cx="8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965" name="Line 5"/>
              <p:cNvSpPr>
                <a:spLocks noChangeAspect="1" noChangeShapeType="1"/>
              </p:cNvSpPr>
              <p:nvPr/>
            </p:nvSpPr>
            <p:spPr bwMode="auto">
              <a:xfrm>
                <a:off x="1448" y="3149"/>
                <a:ext cx="8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966" name="Line 6"/>
              <p:cNvSpPr>
                <a:spLocks noChangeAspect="1" noChangeShapeType="1"/>
              </p:cNvSpPr>
              <p:nvPr/>
            </p:nvSpPr>
            <p:spPr bwMode="auto">
              <a:xfrm>
                <a:off x="1448" y="3557"/>
                <a:ext cx="8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967" name="Line 7"/>
              <p:cNvSpPr>
                <a:spLocks noChangeAspect="1" noChangeShapeType="1"/>
              </p:cNvSpPr>
              <p:nvPr/>
            </p:nvSpPr>
            <p:spPr bwMode="auto">
              <a:xfrm>
                <a:off x="1448" y="3965"/>
                <a:ext cx="8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968" name="Line 8"/>
              <p:cNvSpPr>
                <a:spLocks noChangeAspect="1" noChangeShapeType="1"/>
              </p:cNvSpPr>
              <p:nvPr/>
            </p:nvSpPr>
            <p:spPr bwMode="auto">
              <a:xfrm>
                <a:off x="1610" y="3557"/>
                <a:ext cx="0" cy="40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969" name="Line 9"/>
              <p:cNvSpPr>
                <a:spLocks noChangeAspect="1" noChangeShapeType="1"/>
              </p:cNvSpPr>
              <p:nvPr/>
            </p:nvSpPr>
            <p:spPr bwMode="auto">
              <a:xfrm>
                <a:off x="1610" y="3149"/>
                <a:ext cx="0" cy="40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970" name="Line 10"/>
              <p:cNvSpPr>
                <a:spLocks noChangeAspect="1" noChangeShapeType="1"/>
              </p:cNvSpPr>
              <p:nvPr/>
            </p:nvSpPr>
            <p:spPr bwMode="auto">
              <a:xfrm>
                <a:off x="1610" y="2741"/>
                <a:ext cx="0" cy="40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971" name="Line 11"/>
              <p:cNvSpPr>
                <a:spLocks noChangeAspect="1" noChangeShapeType="1"/>
              </p:cNvSpPr>
              <p:nvPr/>
            </p:nvSpPr>
            <p:spPr bwMode="auto">
              <a:xfrm>
                <a:off x="1815" y="3149"/>
                <a:ext cx="0" cy="81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972" name="Line 12"/>
              <p:cNvSpPr>
                <a:spLocks noChangeAspect="1" noChangeShapeType="1"/>
              </p:cNvSpPr>
              <p:nvPr/>
            </p:nvSpPr>
            <p:spPr bwMode="auto">
              <a:xfrm>
                <a:off x="1937" y="2741"/>
                <a:ext cx="0" cy="81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973" name="Line 13"/>
              <p:cNvSpPr>
                <a:spLocks noChangeAspect="1" noChangeShapeType="1"/>
              </p:cNvSpPr>
              <p:nvPr/>
            </p:nvSpPr>
            <p:spPr bwMode="auto">
              <a:xfrm>
                <a:off x="2100" y="2741"/>
                <a:ext cx="0" cy="122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6974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1202" y="3802"/>
                <a:ext cx="203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>
                    <a:latin typeface="Times New Roman" panose="02020603050405020304" pitchFamily="18" charset="0"/>
                    <a:ea typeface="HG正楷書体-PRO" panose="03000600000000000000" pitchFamily="66" charset="-128"/>
                  </a:rPr>
                  <a:t>1</a:t>
                </a:r>
              </a:p>
            </p:txBody>
          </p:sp>
          <p:sp>
            <p:nvSpPr>
              <p:cNvPr id="296975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202" y="2578"/>
                <a:ext cx="203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>
                    <a:latin typeface="Times New Roman" panose="02020603050405020304" pitchFamily="18" charset="0"/>
                    <a:ea typeface="HG正楷書体-PRO" panose="03000600000000000000" pitchFamily="66" charset="-128"/>
                  </a:rPr>
                  <a:t>4</a:t>
                </a:r>
              </a:p>
            </p:txBody>
          </p:sp>
          <p:sp>
            <p:nvSpPr>
              <p:cNvPr id="296976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1202" y="2986"/>
                <a:ext cx="203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>
                    <a:latin typeface="Times New Roman" panose="02020603050405020304" pitchFamily="18" charset="0"/>
                    <a:ea typeface="HG正楷書体-PRO" panose="03000600000000000000" pitchFamily="66" charset="-128"/>
                  </a:rPr>
                  <a:t>3</a:t>
                </a:r>
              </a:p>
            </p:txBody>
          </p:sp>
          <p:sp>
            <p:nvSpPr>
              <p:cNvPr id="296977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1202" y="3394"/>
                <a:ext cx="203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>
                    <a:latin typeface="Times New Roman" panose="02020603050405020304" pitchFamily="18" charset="0"/>
                    <a:ea typeface="HG正楷書体-PRO" panose="03000600000000000000" pitchFamily="66" charset="-128"/>
                  </a:rPr>
                  <a:t>2</a:t>
                </a:r>
              </a:p>
            </p:txBody>
          </p:sp>
          <p:sp>
            <p:nvSpPr>
              <p:cNvPr id="296978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1664" y="2160"/>
                <a:ext cx="446" cy="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/>
              <a:p>
                <a:r>
                  <a:rPr lang="ja-JP" altLang="en-US" sz="4000" b="1">
                    <a:latin typeface="Times New Roman" panose="02020603050405020304" pitchFamily="18" charset="0"/>
                    <a:ea typeface="HG正楷書体-PRO" panose="03000600000000000000" pitchFamily="66" charset="-128"/>
                  </a:rPr>
                  <a:t>･･･</a:t>
                </a:r>
              </a:p>
            </p:txBody>
          </p:sp>
        </p:grpSp>
        <p:sp>
          <p:nvSpPr>
            <p:cNvPr id="296979" name="Line 19"/>
            <p:cNvSpPr>
              <a:spLocks noChangeAspect="1" noChangeShapeType="1"/>
            </p:cNvSpPr>
            <p:nvPr/>
          </p:nvSpPr>
          <p:spPr bwMode="auto">
            <a:xfrm>
              <a:off x="748" y="3158"/>
              <a:ext cx="49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6980" name="Line 20"/>
            <p:cNvSpPr>
              <a:spLocks noChangeAspect="1" noChangeShapeType="1"/>
            </p:cNvSpPr>
            <p:nvPr/>
          </p:nvSpPr>
          <p:spPr bwMode="auto">
            <a:xfrm>
              <a:off x="2517" y="2432"/>
              <a:ext cx="49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6981" name="Line 21"/>
            <p:cNvSpPr>
              <a:spLocks noChangeAspect="1" noChangeShapeType="1"/>
            </p:cNvSpPr>
            <p:nvPr/>
          </p:nvSpPr>
          <p:spPr bwMode="auto">
            <a:xfrm>
              <a:off x="2517" y="2069"/>
              <a:ext cx="49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6982" name="Line 22"/>
            <p:cNvSpPr>
              <a:spLocks noChangeAspect="1" noChangeShapeType="1"/>
            </p:cNvSpPr>
            <p:nvPr/>
          </p:nvSpPr>
          <p:spPr bwMode="auto">
            <a:xfrm>
              <a:off x="2517" y="3158"/>
              <a:ext cx="49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6983" name="Line 23"/>
            <p:cNvSpPr>
              <a:spLocks noChangeAspect="1" noChangeShapeType="1"/>
            </p:cNvSpPr>
            <p:nvPr/>
          </p:nvSpPr>
          <p:spPr bwMode="auto">
            <a:xfrm>
              <a:off x="2517" y="2795"/>
              <a:ext cx="49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6984" name="Text Box 24"/>
            <p:cNvSpPr txBox="1">
              <a:spLocks noChangeAspect="1" noChangeArrowheads="1"/>
            </p:cNvSpPr>
            <p:nvPr/>
          </p:nvSpPr>
          <p:spPr bwMode="auto">
            <a:xfrm>
              <a:off x="3243" y="2977"/>
              <a:ext cx="849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400" b="1">
                  <a:latin typeface="Times New Roman" panose="02020603050405020304" pitchFamily="18" charset="0"/>
                  <a:ea typeface="HG丸ｺﾞｼｯｸM-PRO" panose="020F0600000000000000" pitchFamily="50" charset="-128"/>
                </a:rPr>
                <a:t>弾性散乱</a:t>
              </a:r>
            </a:p>
          </p:txBody>
        </p:sp>
        <p:sp>
          <p:nvSpPr>
            <p:cNvPr id="296985" name="Text Box 25"/>
            <p:cNvSpPr txBox="1">
              <a:spLocks noChangeAspect="1" noChangeArrowheads="1"/>
            </p:cNvSpPr>
            <p:nvPr/>
          </p:nvSpPr>
          <p:spPr bwMode="auto">
            <a:xfrm>
              <a:off x="3243" y="2205"/>
              <a:ext cx="158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400" b="1">
                  <a:latin typeface="Times New Roman" panose="02020603050405020304" pitchFamily="18" charset="0"/>
                  <a:ea typeface="HG丸ｺﾞｼｯｸM-PRO" panose="020F0600000000000000" pitchFamily="50" charset="-128"/>
                </a:rPr>
                <a:t>非弾性散乱・反応</a:t>
              </a:r>
            </a:p>
          </p:txBody>
        </p:sp>
        <p:sp>
          <p:nvSpPr>
            <p:cNvPr id="296986" name="AutoShape 26"/>
            <p:cNvSpPr>
              <a:spLocks noChangeAspect="1"/>
            </p:cNvSpPr>
            <p:nvPr/>
          </p:nvSpPr>
          <p:spPr bwMode="auto">
            <a:xfrm>
              <a:off x="3062" y="1843"/>
              <a:ext cx="136" cy="997"/>
            </a:xfrm>
            <a:prstGeom prst="rightBrace">
              <a:avLst>
                <a:gd name="adj1" fmla="val 6109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987" name="Text Box 27"/>
            <p:cNvSpPr txBox="1">
              <a:spLocks noChangeAspect="1" noChangeArrowheads="1"/>
            </p:cNvSpPr>
            <p:nvPr/>
          </p:nvSpPr>
          <p:spPr bwMode="auto">
            <a:xfrm>
              <a:off x="1837" y="3203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3200" b="1">
                  <a:latin typeface="Times New Roman" panose="02020603050405020304" pitchFamily="18" charset="0"/>
                  <a:ea typeface="HG正楷書体-PRO" panose="03000600000000000000" pitchFamily="66" charset="-128"/>
                </a:rPr>
                <a:t>A</a:t>
              </a:r>
            </a:p>
          </p:txBody>
        </p:sp>
        <p:sp>
          <p:nvSpPr>
            <p:cNvPr id="296988" name="Text Box 28"/>
            <p:cNvSpPr txBox="1">
              <a:spLocks noChangeAspect="1" noChangeArrowheads="1"/>
            </p:cNvSpPr>
            <p:nvPr/>
          </p:nvSpPr>
          <p:spPr bwMode="auto">
            <a:xfrm>
              <a:off x="703" y="2795"/>
              <a:ext cx="23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3200" b="1" i="1">
                  <a:latin typeface="Times New Roman" panose="02020603050405020304" pitchFamily="18" charset="0"/>
                  <a:ea typeface="HG正楷書体-PRO" panose="03000600000000000000" pitchFamily="66" charset="-128"/>
                </a:rPr>
                <a:t>a</a:t>
              </a:r>
              <a:endParaRPr lang="en-US" altLang="ja-JP" sz="3200" b="1" i="1">
                <a:latin typeface="Times New Roman" panose="02020603050405020304" pitchFamily="18" charset="0"/>
                <a:ea typeface="HG正楷書体-PRO" panose="03000600000000000000" pitchFamily="66" charset="-128"/>
              </a:endParaRPr>
            </a:p>
          </p:txBody>
        </p:sp>
      </p:grpSp>
      <p:grpSp>
        <p:nvGrpSpPr>
          <p:cNvPr id="296989" name="Group 29"/>
          <p:cNvGrpSpPr>
            <a:grpSpLocks/>
          </p:cNvGrpSpPr>
          <p:nvPr/>
        </p:nvGrpSpPr>
        <p:grpSpPr bwMode="auto">
          <a:xfrm>
            <a:off x="323850" y="476250"/>
            <a:ext cx="8280400" cy="2665413"/>
            <a:chOff x="204" y="300"/>
            <a:chExt cx="5216" cy="1679"/>
          </a:xfrm>
        </p:grpSpPr>
        <p:graphicFrame>
          <p:nvGraphicFramePr>
            <p:cNvPr id="296990" name="Object 30"/>
            <p:cNvGraphicFramePr>
              <a:graphicFrameLocks noChangeAspect="1"/>
            </p:cNvGraphicFramePr>
            <p:nvPr/>
          </p:nvGraphicFramePr>
          <p:xfrm>
            <a:off x="204" y="618"/>
            <a:ext cx="5191" cy="1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数式" r:id="rId3" imgW="3327120" imgH="787320" progId="Equation.3">
                    <p:embed/>
                  </p:oleObj>
                </mc:Choice>
                <mc:Fallback>
                  <p:oleObj name="数式" r:id="rId3" imgW="3327120" imgH="78732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618"/>
                          <a:ext cx="5191" cy="1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>
                                  <a:alpha val="49001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3399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6991" name="Rectangle 31"/>
            <p:cNvSpPr>
              <a:spLocks noChangeArrowheads="1"/>
            </p:cNvSpPr>
            <p:nvPr/>
          </p:nvSpPr>
          <p:spPr bwMode="auto">
            <a:xfrm>
              <a:off x="204" y="436"/>
              <a:ext cx="5216" cy="1543"/>
            </a:xfrm>
            <a:prstGeom prst="rect">
              <a:avLst/>
            </a:prstGeom>
            <a:solidFill>
              <a:srgbClr val="00FFFF">
                <a:alpha val="13000"/>
              </a:srgbClr>
            </a:solidFill>
            <a:ln w="1270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6992" name="Text Box 32"/>
            <p:cNvSpPr txBox="1">
              <a:spLocks noChangeArrowheads="1"/>
            </p:cNvSpPr>
            <p:nvPr/>
          </p:nvSpPr>
          <p:spPr bwMode="auto">
            <a:xfrm>
              <a:off x="385" y="300"/>
              <a:ext cx="4269" cy="294"/>
            </a:xfrm>
            <a:prstGeom prst="rect">
              <a:avLst/>
            </a:prstGeom>
            <a:solidFill>
              <a:srgbClr val="FFFFB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2400">
                  <a:latin typeface="Times New Roman" panose="02020603050405020304" pitchFamily="18" charset="0"/>
                  <a:ea typeface="HG丸ｺﾞｼｯｸM-PRO" panose="020F0600000000000000" pitchFamily="50" charset="-128"/>
                </a:rPr>
                <a:t>チャネル結合方程式 </a:t>
              </a:r>
              <a:r>
                <a:rPr lang="en-US" altLang="ja-JP" sz="2400">
                  <a:latin typeface="Times New Roman" panose="02020603050405020304" pitchFamily="18" charset="0"/>
                  <a:ea typeface="HG正楷書体-PRO" panose="03000600000000000000" pitchFamily="66" charset="-128"/>
                </a:rPr>
                <a:t>(Coupled-Channels Equations)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6575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85763"/>
            <a:ext cx="8218487" cy="739775"/>
          </a:xfrm>
        </p:spPr>
        <p:txBody>
          <a:bodyPr/>
          <a:lstStyle/>
          <a:p>
            <a:r>
              <a:rPr lang="ja-JP" altLang="en-US" sz="4000" b="1" u="sng"/>
              <a:t>微視的チャネル結合法</a:t>
            </a:r>
          </a:p>
        </p:txBody>
      </p:sp>
      <p:pic>
        <p:nvPicPr>
          <p:cNvPr id="13519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397375"/>
            <a:ext cx="3671887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5188" name="Object 20"/>
          <p:cNvGraphicFramePr>
            <a:graphicFrameLocks noChangeAspect="1"/>
          </p:cNvGraphicFramePr>
          <p:nvPr/>
        </p:nvGraphicFramePr>
        <p:xfrm>
          <a:off x="684213" y="1628775"/>
          <a:ext cx="81899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数式" r:id="rId4" imgW="4140000" imgH="520560" progId="Equation.3">
                  <p:embed/>
                </p:oleObj>
              </mc:Choice>
              <mc:Fallback>
                <p:oleObj name="数式" r:id="rId4" imgW="41400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28775"/>
                        <a:ext cx="8189912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561975" y="1341438"/>
            <a:ext cx="2354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800" b="1"/>
              <a:t>チャネル結合方程式</a:t>
            </a:r>
          </a:p>
        </p:txBody>
      </p:sp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1000125" y="2701925"/>
            <a:ext cx="6308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800" b="1"/>
              <a:t>これを解いて、それぞれのチャネルの微分断面積を計算する</a:t>
            </a: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1619250" y="2349500"/>
            <a:ext cx="8636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auto">
          <a:xfrm>
            <a:off x="5003800" y="2349500"/>
            <a:ext cx="8636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35203" name="Group 35"/>
          <p:cNvGrpSpPr>
            <a:grpSpLocks/>
          </p:cNvGrpSpPr>
          <p:nvPr/>
        </p:nvGrpSpPr>
        <p:grpSpPr bwMode="auto">
          <a:xfrm>
            <a:off x="611188" y="4868863"/>
            <a:ext cx="4467225" cy="1138237"/>
            <a:chOff x="354" y="1706"/>
            <a:chExt cx="2814" cy="717"/>
          </a:xfrm>
        </p:grpSpPr>
        <p:sp>
          <p:nvSpPr>
            <p:cNvPr id="135191" name="Text Box 23"/>
            <p:cNvSpPr txBox="1">
              <a:spLocks noChangeArrowheads="1"/>
            </p:cNvSpPr>
            <p:nvPr/>
          </p:nvSpPr>
          <p:spPr bwMode="auto">
            <a:xfrm>
              <a:off x="354" y="1706"/>
              <a:ext cx="80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1800" b="1"/>
                <a:t>遷移密度</a:t>
              </a:r>
            </a:p>
          </p:txBody>
        </p:sp>
        <p:graphicFrame>
          <p:nvGraphicFramePr>
            <p:cNvPr id="135192" name="Object 24"/>
            <p:cNvGraphicFramePr>
              <a:graphicFrameLocks noChangeAspect="1"/>
            </p:cNvGraphicFramePr>
            <p:nvPr/>
          </p:nvGraphicFramePr>
          <p:xfrm>
            <a:off x="557" y="1983"/>
            <a:ext cx="2611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数式" r:id="rId6" imgW="2184120" imgH="368280" progId="Equation.3">
                    <p:embed/>
                  </p:oleObj>
                </mc:Choice>
                <mc:Fallback>
                  <p:oleObj name="数式" r:id="rId6" imgW="218412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" y="1983"/>
                          <a:ext cx="2611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200" name="Line 32"/>
            <p:cNvSpPr>
              <a:spLocks noChangeShapeType="1"/>
            </p:cNvSpPr>
            <p:nvPr/>
          </p:nvSpPr>
          <p:spPr bwMode="auto">
            <a:xfrm>
              <a:off x="612" y="2251"/>
              <a:ext cx="544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561975" y="3284538"/>
            <a:ext cx="23526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Double-folding model</a:t>
            </a:r>
          </a:p>
        </p:txBody>
      </p:sp>
      <p:graphicFrame>
        <p:nvGraphicFramePr>
          <p:cNvPr id="135186" name="Object 18"/>
          <p:cNvGraphicFramePr>
            <a:graphicFrameLocks noChangeAspect="1"/>
          </p:cNvGraphicFramePr>
          <p:nvPr/>
        </p:nvGraphicFramePr>
        <p:xfrm>
          <a:off x="611188" y="3716338"/>
          <a:ext cx="7524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数式" r:id="rId8" imgW="3835080" imgH="291960" progId="Equation.3">
                  <p:embed/>
                </p:oleObj>
              </mc:Choice>
              <mc:Fallback>
                <p:oleObj name="数式" r:id="rId8" imgW="3835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16338"/>
                        <a:ext cx="7524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98" name="Line 30"/>
          <p:cNvSpPr>
            <a:spLocks noChangeShapeType="1"/>
          </p:cNvSpPr>
          <p:nvPr/>
        </p:nvSpPr>
        <p:spPr bwMode="auto">
          <a:xfrm>
            <a:off x="2987675" y="4292600"/>
            <a:ext cx="8636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>
            <a:off x="4067175" y="4292600"/>
            <a:ext cx="93662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201" name="Line 33"/>
          <p:cNvSpPr>
            <a:spLocks noChangeShapeType="1"/>
          </p:cNvSpPr>
          <p:nvPr/>
        </p:nvSpPr>
        <p:spPr bwMode="auto">
          <a:xfrm>
            <a:off x="684213" y="4292600"/>
            <a:ext cx="1800225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205" name="Text Box 37"/>
          <p:cNvSpPr txBox="1">
            <a:spLocks noChangeArrowheads="1"/>
          </p:cNvSpPr>
          <p:nvPr/>
        </p:nvSpPr>
        <p:spPr bwMode="auto">
          <a:xfrm>
            <a:off x="1547813" y="230346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008000"/>
                </a:solidFill>
              </a:rPr>
              <a:t>diagonal</a:t>
            </a:r>
          </a:p>
        </p:txBody>
      </p:sp>
      <p:sp>
        <p:nvSpPr>
          <p:cNvPr id="135206" name="Text Box 38"/>
          <p:cNvSpPr txBox="1">
            <a:spLocks noChangeArrowheads="1"/>
          </p:cNvSpPr>
          <p:nvPr/>
        </p:nvSpPr>
        <p:spPr bwMode="auto">
          <a:xfrm>
            <a:off x="5219700" y="23495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008000"/>
                </a:solidFill>
              </a:rPr>
              <a:t>coupling</a:t>
            </a:r>
          </a:p>
        </p:txBody>
      </p:sp>
      <p:sp>
        <p:nvSpPr>
          <p:cNvPr id="135207" name="Text Box 39"/>
          <p:cNvSpPr txBox="1">
            <a:spLocks noChangeArrowheads="1"/>
          </p:cNvSpPr>
          <p:nvPr/>
        </p:nvSpPr>
        <p:spPr bwMode="auto">
          <a:xfrm>
            <a:off x="1020763" y="6122570"/>
            <a:ext cx="44919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solidFill>
                  <a:schemeClr val="hlink"/>
                </a:solidFill>
              </a:rPr>
              <a:t>構造計算の結果が直接ポテンシャルに反映される</a:t>
            </a:r>
          </a:p>
        </p:txBody>
      </p:sp>
      <p:sp>
        <p:nvSpPr>
          <p:cNvPr id="135208" name="Rectangle 40"/>
          <p:cNvSpPr>
            <a:spLocks noChangeArrowheads="1"/>
          </p:cNvSpPr>
          <p:nvPr/>
        </p:nvSpPr>
        <p:spPr bwMode="auto">
          <a:xfrm>
            <a:off x="5176838" y="3789363"/>
            <a:ext cx="2132012" cy="48895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09" name="Text Box 41"/>
          <p:cNvSpPr txBox="1">
            <a:spLocks noChangeArrowheads="1"/>
          </p:cNvSpPr>
          <p:nvPr/>
        </p:nvSpPr>
        <p:spPr bwMode="auto">
          <a:xfrm>
            <a:off x="5364163" y="3392488"/>
            <a:ext cx="302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2649F6"/>
                </a:solidFill>
              </a:rPr>
              <a:t>有効相互作用　（</a:t>
            </a:r>
            <a:r>
              <a:rPr lang="en-US" altLang="ja-JP">
                <a:solidFill>
                  <a:srgbClr val="2649F6"/>
                </a:solidFill>
              </a:rPr>
              <a:t>DDM3Y</a:t>
            </a:r>
            <a:r>
              <a:rPr lang="ja-JP" altLang="en-US">
                <a:solidFill>
                  <a:srgbClr val="2649F6"/>
                </a:solidFill>
              </a:rPr>
              <a:t>）</a:t>
            </a:r>
          </a:p>
        </p:txBody>
      </p:sp>
      <p:sp>
        <p:nvSpPr>
          <p:cNvPr id="135210" name="Text Box 42"/>
          <p:cNvSpPr txBox="1">
            <a:spLocks noChangeArrowheads="1"/>
          </p:cNvSpPr>
          <p:nvPr/>
        </p:nvSpPr>
        <p:spPr bwMode="auto">
          <a:xfrm>
            <a:off x="2700338" y="4868863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>
                <a:solidFill>
                  <a:srgbClr val="660066"/>
                </a:solidFill>
              </a:rPr>
              <a:t>理論計算による</a:t>
            </a:r>
          </a:p>
        </p:txBody>
      </p:sp>
      <p:sp>
        <p:nvSpPr>
          <p:cNvPr id="135211" name="Line 43"/>
          <p:cNvSpPr>
            <a:spLocks noChangeShapeType="1"/>
          </p:cNvSpPr>
          <p:nvPr/>
        </p:nvSpPr>
        <p:spPr bwMode="auto">
          <a:xfrm flipH="1">
            <a:off x="2555875" y="5157788"/>
            <a:ext cx="215900" cy="2159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5212" name="Line 44"/>
          <p:cNvSpPr>
            <a:spLocks noChangeShapeType="1"/>
          </p:cNvSpPr>
          <p:nvPr/>
        </p:nvSpPr>
        <p:spPr bwMode="auto">
          <a:xfrm>
            <a:off x="4140200" y="5157788"/>
            <a:ext cx="144463" cy="28733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19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6638925" cy="433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9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>
                <a:solidFill>
                  <a:prstClr val="white"/>
                </a:solidFill>
              </a:rPr>
              <a:pPr/>
              <a:t>17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Rectangle 2"/>
          <p:cNvSpPr txBox="1">
            <a:spLocks noRot="1" noChangeAspect="1" noChangeArrowheads="1"/>
          </p:cNvSpPr>
          <p:nvPr/>
        </p:nvSpPr>
        <p:spPr bwMode="auto">
          <a:xfrm>
            <a:off x="611560" y="404664"/>
            <a:ext cx="5392674" cy="4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defTabSz="914400"/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◇ 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軽い核の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『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高励起・多クラスター構造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』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の発現</a:t>
            </a:r>
          </a:p>
        </p:txBody>
      </p: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1619672" y="835835"/>
            <a:ext cx="6775049" cy="5617501"/>
            <a:chOff x="1866713" y="806520"/>
            <a:chExt cx="6452429" cy="5350001"/>
          </a:xfrm>
        </p:grpSpPr>
        <p:pic>
          <p:nvPicPr>
            <p:cNvPr id="3" name="Picture 3" descr="IKEDA-diagram1"/>
            <p:cNvPicPr>
              <a:picLocks noChangeAspect="1" noChangeArrowheads="1"/>
            </p:cNvPicPr>
            <p:nvPr/>
          </p:nvPicPr>
          <p:blipFill>
            <a:blip r:embed="rId2">
              <a:lum bright="-1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713" y="806520"/>
              <a:ext cx="5686044" cy="5350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" name="Group 17"/>
            <p:cNvGrpSpPr>
              <a:grpSpLocks noChangeAspect="1"/>
            </p:cNvGrpSpPr>
            <p:nvPr/>
          </p:nvGrpSpPr>
          <p:grpSpPr bwMode="auto">
            <a:xfrm>
              <a:off x="4067944" y="1052736"/>
              <a:ext cx="4251198" cy="2781682"/>
              <a:chOff x="2472" y="482"/>
              <a:chExt cx="3188" cy="2086"/>
            </a:xfrm>
          </p:grpSpPr>
          <p:sp>
            <p:nvSpPr>
              <p:cNvPr id="6" name="Line 9"/>
              <p:cNvSpPr>
                <a:spLocks noChangeShapeType="1"/>
              </p:cNvSpPr>
              <p:nvPr/>
            </p:nvSpPr>
            <p:spPr bwMode="auto">
              <a:xfrm>
                <a:off x="3742" y="1298"/>
                <a:ext cx="1043" cy="9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Line 11"/>
              <p:cNvSpPr>
                <a:spLocks noChangeShapeType="1"/>
              </p:cNvSpPr>
              <p:nvPr/>
            </p:nvSpPr>
            <p:spPr bwMode="auto">
              <a:xfrm flipV="1">
                <a:off x="3742" y="1480"/>
                <a:ext cx="1088" cy="9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920" cy="23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400" b="1" kern="0" dirty="0" smtClean="0">
                    <a:solidFill>
                      <a:srgbClr val="000514"/>
                    </a:solidFill>
                  </a:rPr>
                  <a:t>伊藤、平林</a:t>
                </a:r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 flipH="1" flipV="1">
                <a:off x="2744" y="709"/>
                <a:ext cx="680" cy="81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 flipH="1" flipV="1">
                <a:off x="2744" y="709"/>
                <a:ext cx="590" cy="1179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472" y="482"/>
                <a:ext cx="499" cy="23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400" b="1" kern="0" dirty="0" smtClean="0">
                    <a:solidFill>
                      <a:srgbClr val="000514"/>
                    </a:solidFill>
                  </a:rPr>
                  <a:t>高階</a:t>
                </a: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4876" y="2205"/>
                <a:ext cx="272" cy="13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 flipV="1">
                <a:off x="4830" y="2432"/>
                <a:ext cx="363" cy="13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5057" y="2251"/>
                <a:ext cx="545" cy="23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400" b="1" kern="0" dirty="0" smtClean="0">
                    <a:solidFill>
                      <a:srgbClr val="000514"/>
                    </a:solidFill>
                  </a:rPr>
                  <a:t>勝間</a:t>
                </a:r>
              </a:p>
            </p:txBody>
          </p:sp>
        </p:grpSp>
      </p:grpSp>
      <p:sp>
        <p:nvSpPr>
          <p:cNvPr id="17" name="正方形/長方形 16"/>
          <p:cNvSpPr/>
          <p:nvPr/>
        </p:nvSpPr>
        <p:spPr>
          <a:xfrm>
            <a:off x="1038520" y="4581128"/>
            <a:ext cx="33649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H</a:t>
            </a:r>
            <a:r>
              <a:rPr lang="en-US" altLang="ja-JP" sz="1400" dirty="0">
                <a:solidFill>
                  <a:prstClr val="black"/>
                </a:solidFill>
              </a:rPr>
              <a:t>. </a:t>
            </a:r>
            <a:r>
              <a:rPr lang="en-US" altLang="ja-JP" sz="1400" dirty="0" err="1">
                <a:solidFill>
                  <a:prstClr val="black"/>
                </a:solidFill>
              </a:rPr>
              <a:t>Horiuchi</a:t>
            </a:r>
            <a:r>
              <a:rPr lang="en-US" altLang="ja-JP" sz="1400" dirty="0" smtClean="0">
                <a:solidFill>
                  <a:prstClr val="black"/>
                </a:solidFill>
              </a:rPr>
              <a:t>,</a:t>
            </a:r>
            <a:r>
              <a:rPr lang="ja-JP" altLang="en-US" sz="1400" dirty="0" smtClean="0">
                <a:solidFill>
                  <a:prstClr val="black"/>
                </a:solidFill>
              </a:rPr>
              <a:t>　</a:t>
            </a:r>
            <a:r>
              <a:rPr lang="en-US" altLang="ja-JP" sz="1400" dirty="0" smtClean="0">
                <a:solidFill>
                  <a:prstClr val="black"/>
                </a:solidFill>
              </a:rPr>
              <a:t>K.</a:t>
            </a:r>
            <a:r>
              <a:rPr lang="ja-JP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Ikeda,</a:t>
            </a:r>
            <a:r>
              <a:rPr lang="ja-JP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Y.</a:t>
            </a:r>
            <a:r>
              <a:rPr lang="ja-JP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Suzuki,  </a:t>
            </a:r>
          </a:p>
          <a:p>
            <a:r>
              <a:rPr lang="en-US" altLang="ja-JP" sz="1400" i="1" dirty="0" err="1" smtClean="0">
                <a:solidFill>
                  <a:prstClr val="black"/>
                </a:solidFill>
              </a:rPr>
              <a:t>Prog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 </a:t>
            </a:r>
            <a:r>
              <a:rPr lang="en-US" altLang="ja-JP" sz="1400" i="1" dirty="0" err="1">
                <a:solidFill>
                  <a:prstClr val="black"/>
                </a:solidFill>
              </a:rPr>
              <a:t>Theor</a:t>
            </a:r>
            <a:r>
              <a:rPr lang="en-US" altLang="ja-JP" sz="1400" i="1" dirty="0">
                <a:solidFill>
                  <a:prstClr val="black"/>
                </a:solidFill>
              </a:rPr>
              <a:t> 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Phys. Suppl.</a:t>
            </a:r>
            <a:r>
              <a:rPr lang="ja-JP" altLang="en-US" sz="1400" i="1" dirty="0" smtClean="0">
                <a:solidFill>
                  <a:prstClr val="black"/>
                </a:solidFill>
              </a:rPr>
              <a:t> 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52, 89</a:t>
            </a:r>
            <a:r>
              <a:rPr lang="en-US" altLang="ja-JP" sz="1400" i="1" dirty="0">
                <a:solidFill>
                  <a:prstClr val="black"/>
                </a:solidFill>
              </a:rPr>
              <a:t> 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(</a:t>
            </a:r>
            <a:r>
              <a:rPr lang="en-US" altLang="ja-JP" sz="1400" b="1" i="1" dirty="0" smtClean="0">
                <a:solidFill>
                  <a:prstClr val="black"/>
                </a:solidFill>
              </a:rPr>
              <a:t>1972</a:t>
            </a:r>
            <a:r>
              <a:rPr lang="en-US" altLang="ja-JP" sz="1400" i="1" dirty="0">
                <a:solidFill>
                  <a:prstClr val="black"/>
                </a:solidFill>
              </a:rPr>
              <a:t>)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 </a:t>
            </a:r>
            <a:endParaRPr lang="ja-JP" altLang="en-US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0872" y="1989561"/>
            <a:ext cx="8229600" cy="3887712"/>
          </a:xfrm>
          <a:prstGeom prst="rect">
            <a:avLst/>
          </a:prstGeom>
          <a:noFill/>
          <a:ln w="28575">
            <a:solidFill>
              <a:srgbClr val="9999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12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C+</a:t>
            </a: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12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C→ 3α+3α,  3α+</a:t>
            </a: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12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                         　　　</a:t>
            </a:r>
            <a:r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平林</a:t>
            </a: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、阿部、櫻木 （</a:t>
            </a:r>
            <a:r>
              <a:rPr kumimoji="1" lang="en-US" altLang="ja-JP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1995</a:t>
            </a: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）、</a:t>
            </a:r>
            <a:r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伊藤</a:t>
            </a: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、平林、櫻木 （</a:t>
            </a:r>
            <a:r>
              <a:rPr kumimoji="1" lang="en-US" altLang="ja-JP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2001,2002</a:t>
            </a: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16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O+</a:t>
            </a: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16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O→ 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（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α+</a:t>
            </a:r>
            <a:r>
              <a:rPr kumimoji="1" lang="en-US" altLang="ja-JP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12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</a:t>
            </a:r>
            <a:r>
              <a:rPr kumimoji="1" lang="en-US" altLang="ja-JP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16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O, 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（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α+</a:t>
            </a:r>
            <a:r>
              <a:rPr kumimoji="1" lang="en-US" altLang="ja-JP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12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 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（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α+</a:t>
            </a:r>
            <a:r>
              <a:rPr kumimoji="1" lang="en-US" altLang="ja-JP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12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</a:t>
            </a: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                         　　　</a:t>
            </a:r>
            <a:r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勝間</a:t>
            </a: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、岡部、櫻木　（</a:t>
            </a:r>
            <a:r>
              <a:rPr kumimoji="1" lang="en-US" altLang="ja-JP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12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C+</a:t>
            </a: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12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C→ 2α+</a:t>
            </a: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16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O,  2α+</a:t>
            </a:r>
            <a:r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（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α+</a:t>
            </a: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12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</a:t>
            </a:r>
            <a:r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                         　　　</a:t>
            </a:r>
            <a:r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高階</a:t>
            </a: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、岡部、工藤、櫻木　（</a:t>
            </a:r>
            <a:r>
              <a:rPr kumimoji="1" lang="en-US" altLang="ja-JP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2003</a:t>
            </a: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12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Be→ </a:t>
            </a: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6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He+</a:t>
            </a:r>
            <a:r>
              <a:rPr kumimoji="1" lang="en-US" altLang="ja-JP" sz="3200" b="0" i="0" u="none" strike="noStrike" kern="1200" cap="none" spc="0" normalizeH="0" baseline="3000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6</a:t>
            </a: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                         　　　</a:t>
            </a:r>
            <a:r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伊藤</a:t>
            </a: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、櫻木、</a:t>
            </a:r>
            <a:r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肥山</a:t>
            </a: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、上村　（</a:t>
            </a:r>
            <a:r>
              <a:rPr kumimoji="1" lang="en-US" altLang="ja-JP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）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90872" y="476672"/>
            <a:ext cx="8218487" cy="1085850"/>
          </a:xfrm>
          <a:prstGeom prst="rect">
            <a:avLst/>
          </a:prstGeom>
          <a:solidFill>
            <a:srgbClr val="CCCCE6">
              <a:alpha val="49001"/>
            </a:srgbClr>
          </a:solidFill>
          <a:ln w="19050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多クラスター配位をもつ分子共鳴構造の解明</a:t>
            </a:r>
            <a:endParaRPr kumimoji="0" lang="ja-JP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（</a:t>
            </a:r>
            <a:r>
              <a:rPr kumimoji="0" lang="ja-JP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平林、伊藤、勝間、高階</a:t>
            </a:r>
            <a:r>
              <a:rPr kumimoji="0" lang="ja-JP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、櫻木： 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（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旧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大阪市大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） </a:t>
            </a:r>
            <a:r>
              <a:rPr kumimoji="0" lang="ja-JP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957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3" name="Text Box 70"/>
          <p:cNvSpPr txBox="1">
            <a:spLocks noChangeArrowheads="1"/>
          </p:cNvSpPr>
          <p:nvPr/>
        </p:nvSpPr>
        <p:spPr bwMode="auto">
          <a:xfrm>
            <a:off x="1200512" y="390977"/>
            <a:ext cx="5674951" cy="1132298"/>
          </a:xfrm>
          <a:prstGeom prst="rect">
            <a:avLst/>
          </a:prstGeom>
          <a:solidFill>
            <a:srgbClr val="99CC00">
              <a:alpha val="14000"/>
            </a:srgbClr>
          </a:solidFill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  <a:r>
              <a:rPr kumimoji="0" lang="en-US" altLang="ja-JP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gs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  <a:r>
              <a:rPr kumimoji="0" lang="en-US" altLang="ja-JP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gs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→</a:t>
            </a: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(0</a:t>
            </a:r>
            <a:r>
              <a:rPr kumimoji="0" lang="en-US" altLang="ja-JP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 + </a:t>
            </a: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  <a:r>
              <a:rPr kumimoji="0" lang="en-US" altLang="ja-JP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gs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　　　　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→</a:t>
            </a: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(0</a:t>
            </a:r>
            <a:r>
              <a:rPr kumimoji="0" lang="en-US" altLang="ja-JP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 + </a:t>
            </a: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(0</a:t>
            </a:r>
            <a:r>
              <a:rPr kumimoji="0" lang="en-US" altLang="ja-JP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altLang="ja-JP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 </a:t>
            </a:r>
          </a:p>
        </p:txBody>
      </p:sp>
      <p:grpSp>
        <p:nvGrpSpPr>
          <p:cNvPr id="4" name="Group 71"/>
          <p:cNvGrpSpPr>
            <a:grpSpLocks noChangeAspect="1"/>
          </p:cNvGrpSpPr>
          <p:nvPr/>
        </p:nvGrpSpPr>
        <p:grpSpPr bwMode="auto">
          <a:xfrm>
            <a:off x="1941902" y="1861618"/>
            <a:ext cx="5856625" cy="4518224"/>
            <a:chOff x="839" y="1207"/>
            <a:chExt cx="3912" cy="301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201" y="3339"/>
              <a:ext cx="680" cy="589"/>
              <a:chOff x="1202" y="2750"/>
              <a:chExt cx="680" cy="589"/>
            </a:xfrm>
          </p:grpSpPr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1202" y="2750"/>
                <a:ext cx="680" cy="589"/>
              </a:xfrm>
              <a:prstGeom prst="ellipse">
                <a:avLst/>
              </a:prstGeom>
              <a:gradFill rotWithShape="1">
                <a:gsLst>
                  <a:gs pos="0">
                    <a:srgbClr val="C7C7FF"/>
                  </a:gs>
                  <a:gs pos="100000">
                    <a:srgbClr val="C7C7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7" name="Group 12"/>
              <p:cNvGrpSpPr>
                <a:grpSpLocks/>
              </p:cNvGrpSpPr>
              <p:nvPr/>
            </p:nvGrpSpPr>
            <p:grpSpPr bwMode="auto">
              <a:xfrm>
                <a:off x="1247" y="2750"/>
                <a:ext cx="590" cy="544"/>
                <a:chOff x="1247" y="2750"/>
                <a:chExt cx="590" cy="543"/>
              </a:xfrm>
            </p:grpSpPr>
            <p:grpSp>
              <p:nvGrpSpPr>
                <p:cNvPr id="48" name="Group 13"/>
                <p:cNvGrpSpPr>
                  <a:grpSpLocks/>
                </p:cNvGrpSpPr>
                <p:nvPr/>
              </p:nvGrpSpPr>
              <p:grpSpPr bwMode="auto">
                <a:xfrm rot="1025772">
                  <a:off x="1247" y="2750"/>
                  <a:ext cx="453" cy="454"/>
                  <a:chOff x="2517" y="2568"/>
                  <a:chExt cx="453" cy="454"/>
                </a:xfrm>
              </p:grpSpPr>
              <p:sp>
                <p:nvSpPr>
                  <p:cNvPr id="5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0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9" name="Group 18"/>
                <p:cNvGrpSpPr>
                  <a:grpSpLocks/>
                </p:cNvGrpSpPr>
                <p:nvPr/>
              </p:nvGrpSpPr>
              <p:grpSpPr bwMode="auto">
                <a:xfrm rot="37407664">
                  <a:off x="1247" y="2840"/>
                  <a:ext cx="453" cy="454"/>
                  <a:chOff x="2517" y="2568"/>
                  <a:chExt cx="453" cy="454"/>
                </a:xfrm>
              </p:grpSpPr>
              <p:sp>
                <p:nvSpPr>
                  <p:cNvPr id="5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0" name="Group 23"/>
                <p:cNvGrpSpPr>
                  <a:grpSpLocks/>
                </p:cNvGrpSpPr>
                <p:nvPr/>
              </p:nvGrpSpPr>
              <p:grpSpPr bwMode="auto">
                <a:xfrm rot="4824895">
                  <a:off x="1383" y="2795"/>
                  <a:ext cx="453" cy="454"/>
                  <a:chOff x="2517" y="2568"/>
                  <a:chExt cx="453" cy="454"/>
                </a:xfrm>
              </p:grpSpPr>
              <p:sp>
                <p:nvSpPr>
                  <p:cNvPr id="5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839" y="1207"/>
              <a:ext cx="1497" cy="1134"/>
              <a:chOff x="703" y="663"/>
              <a:chExt cx="1497" cy="1134"/>
            </a:xfrm>
          </p:grpSpPr>
          <p:sp>
            <p:nvSpPr>
              <p:cNvPr id="27" name="Oval 29"/>
              <p:cNvSpPr>
                <a:spLocks noChangeArrowheads="1"/>
              </p:cNvSpPr>
              <p:nvPr/>
            </p:nvSpPr>
            <p:spPr bwMode="auto">
              <a:xfrm>
                <a:off x="703" y="663"/>
                <a:ext cx="1497" cy="1134"/>
              </a:xfrm>
              <a:prstGeom prst="ellipse">
                <a:avLst/>
              </a:prstGeom>
              <a:gradFill rotWithShape="1">
                <a:gsLst>
                  <a:gs pos="0">
                    <a:srgbClr val="EDEDFF"/>
                  </a:gs>
                  <a:gs pos="100000">
                    <a:srgbClr val="EDEDFF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8" name="Group 30"/>
              <p:cNvGrpSpPr>
                <a:grpSpLocks/>
              </p:cNvGrpSpPr>
              <p:nvPr/>
            </p:nvGrpSpPr>
            <p:grpSpPr bwMode="auto">
              <a:xfrm>
                <a:off x="1565" y="1071"/>
                <a:ext cx="453" cy="454"/>
                <a:chOff x="1474" y="2115"/>
                <a:chExt cx="453" cy="454"/>
              </a:xfrm>
            </p:grpSpPr>
            <p:sp>
              <p:nvSpPr>
                <p:cNvPr id="41" name="Oval 31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Oval 32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Oval 33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Oval 34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Oval 35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9" name="Group 36"/>
              <p:cNvGrpSpPr>
                <a:grpSpLocks/>
              </p:cNvGrpSpPr>
              <p:nvPr/>
            </p:nvGrpSpPr>
            <p:grpSpPr bwMode="auto">
              <a:xfrm>
                <a:off x="930" y="1207"/>
                <a:ext cx="453" cy="454"/>
                <a:chOff x="1474" y="2115"/>
                <a:chExt cx="453" cy="454"/>
              </a:xfrm>
            </p:grpSpPr>
            <p:sp>
              <p:nvSpPr>
                <p:cNvPr id="36" name="Oval 37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Oval 38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Oval 39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Oval 40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Oval 41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0" name="Group 42"/>
              <p:cNvGrpSpPr>
                <a:grpSpLocks/>
              </p:cNvGrpSpPr>
              <p:nvPr/>
            </p:nvGrpSpPr>
            <p:grpSpPr bwMode="auto">
              <a:xfrm>
                <a:off x="1066" y="754"/>
                <a:ext cx="453" cy="454"/>
                <a:chOff x="1474" y="2115"/>
                <a:chExt cx="453" cy="454"/>
              </a:xfrm>
            </p:grpSpPr>
            <p:sp>
              <p:nvSpPr>
                <p:cNvPr id="31" name="Oval 43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Oval 44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Oval 45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Oval 46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Oval 47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7" name="Line 49"/>
            <p:cNvSpPr>
              <a:spLocks noChangeShapeType="1"/>
            </p:cNvSpPr>
            <p:nvPr/>
          </p:nvSpPr>
          <p:spPr bwMode="auto">
            <a:xfrm>
              <a:off x="2834" y="3067"/>
              <a:ext cx="86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50"/>
            <p:cNvSpPr>
              <a:spLocks noChangeShapeType="1"/>
            </p:cNvSpPr>
            <p:nvPr/>
          </p:nvSpPr>
          <p:spPr bwMode="auto">
            <a:xfrm>
              <a:off x="2834" y="2250"/>
              <a:ext cx="862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51"/>
            <p:cNvSpPr>
              <a:spLocks noChangeShapeType="1"/>
            </p:cNvSpPr>
            <p:nvPr/>
          </p:nvSpPr>
          <p:spPr bwMode="auto">
            <a:xfrm>
              <a:off x="2834" y="1751"/>
              <a:ext cx="862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52"/>
            <p:cNvSpPr>
              <a:spLocks noChangeShapeType="1"/>
            </p:cNvSpPr>
            <p:nvPr/>
          </p:nvSpPr>
          <p:spPr bwMode="auto">
            <a:xfrm>
              <a:off x="2472" y="2386"/>
              <a:ext cx="181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53"/>
            <p:cNvSpPr txBox="1">
              <a:spLocks noChangeArrowheads="1"/>
            </p:cNvSpPr>
            <p:nvPr/>
          </p:nvSpPr>
          <p:spPr bwMode="auto">
            <a:xfrm>
              <a:off x="3787" y="3566"/>
              <a:ext cx="5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0</a:t>
              </a:r>
              <a:r>
                <a:rPr kumimoji="0" lang="en-US" altLang="ja-JP" sz="2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gs</a:t>
              </a:r>
              <a:r>
                <a:rPr kumimoji="0" lang="en-US" altLang="ja-JP" sz="2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3742" y="2024"/>
              <a:ext cx="4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0</a:t>
              </a:r>
              <a:r>
                <a:rPr kumimoji="0" lang="en-US" altLang="ja-JP" sz="2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2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3" name="Text Box 55"/>
            <p:cNvSpPr txBox="1">
              <a:spLocks noChangeArrowheads="1"/>
            </p:cNvSpPr>
            <p:nvPr/>
          </p:nvSpPr>
          <p:spPr bwMode="auto">
            <a:xfrm>
              <a:off x="3742" y="1525"/>
              <a:ext cx="4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2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28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4" name="Text Box 56"/>
            <p:cNvSpPr txBox="1">
              <a:spLocks noChangeArrowheads="1"/>
            </p:cNvSpPr>
            <p:nvPr/>
          </p:nvSpPr>
          <p:spPr bwMode="auto">
            <a:xfrm>
              <a:off x="3742" y="2885"/>
              <a:ext cx="4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2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r>
                <a:rPr kumimoji="0" lang="en-US" altLang="ja-JP" sz="28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5" name="Text Box 57"/>
            <p:cNvSpPr txBox="1">
              <a:spLocks noChangeArrowheads="1"/>
            </p:cNvSpPr>
            <p:nvPr/>
          </p:nvSpPr>
          <p:spPr bwMode="auto">
            <a:xfrm>
              <a:off x="4286" y="2160"/>
              <a:ext cx="4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3α</a:t>
              </a:r>
              <a:endParaRPr kumimoji="0" lang="en-US" altLang="ja-JP" sz="28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 Box 58"/>
            <p:cNvSpPr txBox="1">
              <a:spLocks noChangeArrowheads="1"/>
            </p:cNvSpPr>
            <p:nvPr/>
          </p:nvSpPr>
          <p:spPr bwMode="auto">
            <a:xfrm>
              <a:off x="3061" y="3821"/>
              <a:ext cx="53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12</a:t>
              </a:r>
              <a:r>
                <a:rPr kumimoji="0" lang="en-US" altLang="ja-JP" sz="3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</a:t>
              </a:r>
              <a:endParaRPr kumimoji="0" lang="en-US" altLang="ja-JP" sz="3600" b="1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60"/>
            <p:cNvSpPr>
              <a:spLocks noChangeShapeType="1"/>
            </p:cNvSpPr>
            <p:nvPr/>
          </p:nvSpPr>
          <p:spPr bwMode="auto">
            <a:xfrm flipV="1">
              <a:off x="3288" y="2251"/>
              <a:ext cx="0" cy="1452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62"/>
            <p:cNvSpPr>
              <a:spLocks noChangeShapeType="1"/>
            </p:cNvSpPr>
            <p:nvPr/>
          </p:nvSpPr>
          <p:spPr bwMode="auto">
            <a:xfrm>
              <a:off x="2834" y="2069"/>
              <a:ext cx="86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63"/>
            <p:cNvSpPr txBox="1">
              <a:spLocks noChangeArrowheads="1"/>
            </p:cNvSpPr>
            <p:nvPr/>
          </p:nvSpPr>
          <p:spPr bwMode="auto">
            <a:xfrm>
              <a:off x="3742" y="1797"/>
              <a:ext cx="4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r>
                <a:rPr kumimoji="0" lang="en-US" altLang="ja-JP" sz="2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r>
                <a:rPr kumimoji="0" lang="ja-JP" altLang="en-US" sz="28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－</a:t>
              </a:r>
            </a:p>
          </p:txBody>
        </p:sp>
        <p:sp>
          <p:nvSpPr>
            <p:cNvPr id="20" name="Line 64"/>
            <p:cNvSpPr>
              <a:spLocks noChangeShapeType="1"/>
            </p:cNvSpPr>
            <p:nvPr/>
          </p:nvSpPr>
          <p:spPr bwMode="auto">
            <a:xfrm flipH="1">
              <a:off x="1882" y="2069"/>
              <a:ext cx="907" cy="1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65"/>
            <p:cNvSpPr>
              <a:spLocks noChangeShapeType="1"/>
            </p:cNvSpPr>
            <p:nvPr/>
          </p:nvSpPr>
          <p:spPr bwMode="auto">
            <a:xfrm flipH="1" flipV="1">
              <a:off x="2381" y="1751"/>
              <a:ext cx="3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66"/>
            <p:cNvSpPr>
              <a:spLocks noChangeShapeType="1"/>
            </p:cNvSpPr>
            <p:nvPr/>
          </p:nvSpPr>
          <p:spPr bwMode="auto">
            <a:xfrm flipH="1" flipV="1">
              <a:off x="2335" y="2024"/>
              <a:ext cx="454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67"/>
            <p:cNvSpPr>
              <a:spLocks noChangeShapeType="1"/>
            </p:cNvSpPr>
            <p:nvPr/>
          </p:nvSpPr>
          <p:spPr bwMode="auto">
            <a:xfrm flipH="1">
              <a:off x="1927" y="3067"/>
              <a:ext cx="862" cy="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68"/>
            <p:cNvSpPr>
              <a:spLocks noChangeShapeType="1"/>
            </p:cNvSpPr>
            <p:nvPr/>
          </p:nvSpPr>
          <p:spPr bwMode="auto">
            <a:xfrm flipH="1" flipV="1">
              <a:off x="1973" y="3657"/>
              <a:ext cx="816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utoShape 69"/>
            <p:cNvSpPr>
              <a:spLocks noChangeArrowheads="1"/>
            </p:cNvSpPr>
            <p:nvPr/>
          </p:nvSpPr>
          <p:spPr bwMode="auto">
            <a:xfrm>
              <a:off x="1384" y="2431"/>
              <a:ext cx="318" cy="817"/>
            </a:xfrm>
            <a:prstGeom prst="upArrow">
              <a:avLst>
                <a:gd name="adj1" fmla="val 50000"/>
                <a:gd name="adj2" fmla="val 6423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>
              <a:off x="2834" y="3702"/>
              <a:ext cx="86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>
                <a:solidFill>
                  <a:prstClr val="white"/>
                </a:solidFill>
              </a:rPr>
              <a:pPr/>
              <a:t>2</a:t>
            </a:fld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691680" y="849666"/>
            <a:ext cx="6408712" cy="5543890"/>
            <a:chOff x="1691680" y="849666"/>
            <a:chExt cx="6408712" cy="554389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0" y="849666"/>
              <a:ext cx="6408712" cy="5543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正方形/長方形 3"/>
            <p:cNvSpPr/>
            <p:nvPr/>
          </p:nvSpPr>
          <p:spPr>
            <a:xfrm>
              <a:off x="2555776" y="5392380"/>
              <a:ext cx="3184783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prstClr val="black"/>
                  </a:solidFill>
                  <a:latin typeface="Calibri"/>
                </a:rPr>
                <a:t>W. von </a:t>
              </a:r>
              <a:r>
                <a:rPr lang="en-US" altLang="ja-JP" sz="1400" dirty="0" err="1" smtClean="0">
                  <a:solidFill>
                    <a:prstClr val="black"/>
                  </a:solidFill>
                  <a:latin typeface="Calibri"/>
                </a:rPr>
                <a:t>Oertzen</a:t>
              </a:r>
              <a:r>
                <a:rPr lang="en-US" altLang="ja-JP" sz="1400" i="1" dirty="0" smtClean="0">
                  <a:solidFill>
                    <a:prstClr val="black"/>
                  </a:solidFill>
                  <a:latin typeface="Calibri"/>
                </a:rPr>
                <a:t>,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altLang="ja-JP" sz="1400" dirty="0" err="1" smtClean="0">
                  <a:solidFill>
                    <a:prstClr val="black"/>
                  </a:solidFill>
                  <a:latin typeface="Calibri"/>
                </a:rPr>
                <a:t>M.Freer</a:t>
              </a:r>
              <a:r>
                <a:rPr lang="en-US" altLang="ja-JP" sz="1400" dirty="0" smtClean="0">
                  <a:solidFill>
                    <a:prstClr val="black"/>
                  </a:solidFill>
                  <a:latin typeface="Calibri"/>
                </a:rPr>
                <a:t>, Y. </a:t>
              </a:r>
              <a:r>
                <a:rPr lang="en-US" altLang="ja-JP" sz="1400" dirty="0" err="1" smtClean="0">
                  <a:solidFill>
                    <a:prstClr val="black"/>
                  </a:solidFill>
                  <a:latin typeface="Calibri"/>
                </a:rPr>
                <a:t>Kanada-En’yo</a:t>
              </a:r>
              <a:endParaRPr lang="en-US" altLang="ja-JP" sz="1400" dirty="0" smtClean="0">
                <a:solidFill>
                  <a:prstClr val="black"/>
                </a:solidFill>
                <a:latin typeface="Calibri"/>
              </a:endParaRPr>
            </a:p>
            <a:p>
              <a:r>
                <a:rPr lang="en-US" altLang="ja-JP" sz="1400" dirty="0" smtClean="0">
                  <a:solidFill>
                    <a:srgbClr val="231F20"/>
                  </a:solidFill>
                  <a:latin typeface="Calibri"/>
                </a:rPr>
                <a:t>Physics </a:t>
              </a:r>
              <a:r>
                <a:rPr lang="en-US" altLang="ja-JP" sz="1400" dirty="0">
                  <a:solidFill>
                    <a:srgbClr val="231F20"/>
                  </a:solidFill>
                  <a:latin typeface="Calibri"/>
                </a:rPr>
                <a:t>Reports 432 (2006) 43 – 113</a:t>
              </a:r>
              <a:endParaRPr lang="ja-JP" alt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Rectangle 2"/>
          <p:cNvSpPr txBox="1">
            <a:spLocks noRot="1" noChangeAspect="1" noChangeArrowheads="1"/>
          </p:cNvSpPr>
          <p:nvPr/>
        </p:nvSpPr>
        <p:spPr bwMode="auto">
          <a:xfrm>
            <a:off x="611560" y="404664"/>
            <a:ext cx="5392674" cy="4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defTabSz="914400"/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◇ 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軽い核の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『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高励起・多クラスター構造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』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の発現</a:t>
            </a:r>
          </a:p>
        </p:txBody>
      </p:sp>
    </p:spTree>
    <p:extLst>
      <p:ext uri="{BB962C8B-B14F-4D97-AF65-F5344CB8AC3E}">
        <p14:creationId xmlns:p14="http://schemas.microsoft.com/office/powerpoint/2010/main" val="38378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3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73463"/>
            <a:ext cx="2338387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20713"/>
            <a:ext cx="234950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88"/>
          <p:cNvSpPr>
            <a:spLocks noChangeShapeType="1"/>
          </p:cNvSpPr>
          <p:nvPr/>
        </p:nvSpPr>
        <p:spPr bwMode="auto">
          <a:xfrm flipV="1">
            <a:off x="3766788" y="3363402"/>
            <a:ext cx="2773914" cy="1361742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Line 89"/>
          <p:cNvSpPr>
            <a:spLocks noChangeShapeType="1"/>
          </p:cNvSpPr>
          <p:nvPr/>
        </p:nvSpPr>
        <p:spPr bwMode="auto">
          <a:xfrm flipV="1">
            <a:off x="4787901" y="4206937"/>
            <a:ext cx="1656308" cy="77867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 Box 91"/>
          <p:cNvSpPr txBox="1">
            <a:spLocks noChangeArrowheads="1"/>
          </p:cNvSpPr>
          <p:nvPr/>
        </p:nvSpPr>
        <p:spPr bwMode="auto">
          <a:xfrm>
            <a:off x="97331" y="405349"/>
            <a:ext cx="6535765" cy="369332"/>
          </a:xfrm>
          <a:prstGeom prst="rect">
            <a:avLst/>
          </a:prstGeom>
          <a:solidFill>
            <a:srgbClr val="FFFF99">
              <a:alpha val="4100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原子核自身の構造転移が正しく　再現されていることが重要！</a:t>
            </a:r>
          </a:p>
        </p:txBody>
      </p:sp>
      <p:grpSp>
        <p:nvGrpSpPr>
          <p:cNvPr id="8" name="Group 94"/>
          <p:cNvGrpSpPr>
            <a:grpSpLocks noChangeAspect="1"/>
          </p:cNvGrpSpPr>
          <p:nvPr/>
        </p:nvGrpSpPr>
        <p:grpSpPr bwMode="auto">
          <a:xfrm>
            <a:off x="552720" y="1340768"/>
            <a:ext cx="5775579" cy="4753928"/>
            <a:chOff x="158" y="709"/>
            <a:chExt cx="3912" cy="3220"/>
          </a:xfrm>
        </p:grpSpPr>
        <p:grpSp>
          <p:nvGrpSpPr>
            <p:cNvPr id="9" name="Group 90"/>
            <p:cNvGrpSpPr>
              <a:grpSpLocks/>
            </p:cNvGrpSpPr>
            <p:nvPr/>
          </p:nvGrpSpPr>
          <p:grpSpPr bwMode="auto">
            <a:xfrm>
              <a:off x="158" y="709"/>
              <a:ext cx="3912" cy="3220"/>
              <a:chOff x="158" y="709"/>
              <a:chExt cx="3912" cy="3220"/>
            </a:xfrm>
          </p:grpSpPr>
          <p:sp>
            <p:nvSpPr>
              <p:cNvPr id="11" name="Oval 63"/>
              <p:cNvSpPr>
                <a:spLocks noChangeArrowheads="1"/>
              </p:cNvSpPr>
              <p:nvPr/>
            </p:nvSpPr>
            <p:spPr bwMode="auto">
              <a:xfrm rot="959687">
                <a:off x="385" y="2115"/>
                <a:ext cx="2586" cy="1814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99CC0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" name="Group 4"/>
              <p:cNvGrpSpPr>
                <a:grpSpLocks/>
              </p:cNvGrpSpPr>
              <p:nvPr/>
            </p:nvGrpSpPr>
            <p:grpSpPr bwMode="auto">
              <a:xfrm>
                <a:off x="520" y="2841"/>
                <a:ext cx="680" cy="589"/>
                <a:chOff x="1202" y="2750"/>
                <a:chExt cx="680" cy="589"/>
              </a:xfrm>
            </p:grpSpPr>
            <p:sp>
              <p:nvSpPr>
                <p:cNvPr id="54" name="Oval 5"/>
                <p:cNvSpPr>
                  <a:spLocks noChangeArrowheads="1"/>
                </p:cNvSpPr>
                <p:nvPr/>
              </p:nvSpPr>
              <p:spPr bwMode="auto">
                <a:xfrm>
                  <a:off x="1202" y="2750"/>
                  <a:ext cx="68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C7FF"/>
                    </a:gs>
                    <a:gs pos="100000">
                      <a:srgbClr val="C7C7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5" name="Group 6"/>
                <p:cNvGrpSpPr>
                  <a:grpSpLocks/>
                </p:cNvGrpSpPr>
                <p:nvPr/>
              </p:nvGrpSpPr>
              <p:grpSpPr bwMode="auto">
                <a:xfrm>
                  <a:off x="1247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56" name="Group 7"/>
                  <p:cNvGrpSpPr>
                    <a:grpSpLocks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67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8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9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0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57" name="Group 12"/>
                  <p:cNvGrpSpPr>
                    <a:grpSpLocks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63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4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5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6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58" name="Group 17"/>
                  <p:cNvGrpSpPr>
                    <a:grpSpLocks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59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0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1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2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  <p:grpSp>
            <p:nvGrpSpPr>
              <p:cNvPr id="13" name="Group 23"/>
              <p:cNvGrpSpPr>
                <a:grpSpLocks/>
              </p:cNvGrpSpPr>
              <p:nvPr/>
            </p:nvGrpSpPr>
            <p:grpSpPr bwMode="auto">
              <a:xfrm>
                <a:off x="158" y="709"/>
                <a:ext cx="1497" cy="1134"/>
                <a:chOff x="703" y="663"/>
                <a:chExt cx="1497" cy="1134"/>
              </a:xfrm>
            </p:grpSpPr>
            <p:sp>
              <p:nvSpPr>
                <p:cNvPr id="35" name="Oval 24"/>
                <p:cNvSpPr>
                  <a:spLocks noChangeArrowheads="1"/>
                </p:cNvSpPr>
                <p:nvPr/>
              </p:nvSpPr>
              <p:spPr bwMode="auto">
                <a:xfrm>
                  <a:off x="703" y="663"/>
                  <a:ext cx="1497" cy="113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DEDFF"/>
                    </a:gs>
                    <a:gs pos="100000">
                      <a:srgbClr val="EDEDFF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6" name="Group 25"/>
                <p:cNvGrpSpPr>
                  <a:grpSpLocks/>
                </p:cNvGrpSpPr>
                <p:nvPr/>
              </p:nvGrpSpPr>
              <p:grpSpPr bwMode="auto">
                <a:xfrm>
                  <a:off x="1565" y="1071"/>
                  <a:ext cx="453" cy="454"/>
                  <a:chOff x="1474" y="2115"/>
                  <a:chExt cx="453" cy="454"/>
                </a:xfrm>
              </p:grpSpPr>
              <p:sp>
                <p:nvSpPr>
                  <p:cNvPr id="49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2115"/>
                    <a:ext cx="453" cy="45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66FF66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115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387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2251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2251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7" name="Group 31"/>
                <p:cNvGrpSpPr>
                  <a:grpSpLocks/>
                </p:cNvGrpSpPr>
                <p:nvPr/>
              </p:nvGrpSpPr>
              <p:grpSpPr bwMode="auto">
                <a:xfrm>
                  <a:off x="930" y="1207"/>
                  <a:ext cx="453" cy="454"/>
                  <a:chOff x="1474" y="2115"/>
                  <a:chExt cx="453" cy="454"/>
                </a:xfrm>
              </p:grpSpPr>
              <p:sp>
                <p:nvSpPr>
                  <p:cNvPr id="44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2115"/>
                    <a:ext cx="453" cy="45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66FF66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115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387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2251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2251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8" name="Group 37"/>
                <p:cNvGrpSpPr>
                  <a:grpSpLocks/>
                </p:cNvGrpSpPr>
                <p:nvPr/>
              </p:nvGrpSpPr>
              <p:grpSpPr bwMode="auto">
                <a:xfrm>
                  <a:off x="1066" y="754"/>
                  <a:ext cx="453" cy="454"/>
                  <a:chOff x="1474" y="2115"/>
                  <a:chExt cx="453" cy="454"/>
                </a:xfrm>
              </p:grpSpPr>
              <p:sp>
                <p:nvSpPr>
                  <p:cNvPr id="39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2115"/>
                    <a:ext cx="453" cy="45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66FF66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115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387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2251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2251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4" name="Line 64"/>
              <p:cNvSpPr>
                <a:spLocks noChangeShapeType="1"/>
              </p:cNvSpPr>
              <p:nvPr/>
            </p:nvSpPr>
            <p:spPr bwMode="auto">
              <a:xfrm>
                <a:off x="2153" y="3204"/>
                <a:ext cx="86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Line 65"/>
              <p:cNvSpPr>
                <a:spLocks noChangeShapeType="1"/>
              </p:cNvSpPr>
              <p:nvPr/>
            </p:nvSpPr>
            <p:spPr bwMode="auto">
              <a:xfrm>
                <a:off x="2153" y="2569"/>
                <a:ext cx="86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Line 66"/>
              <p:cNvSpPr>
                <a:spLocks noChangeShapeType="1"/>
              </p:cNvSpPr>
              <p:nvPr/>
            </p:nvSpPr>
            <p:spPr bwMode="auto">
              <a:xfrm>
                <a:off x="2153" y="1752"/>
                <a:ext cx="86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Line 67"/>
              <p:cNvSpPr>
                <a:spLocks noChangeShapeType="1"/>
              </p:cNvSpPr>
              <p:nvPr/>
            </p:nvSpPr>
            <p:spPr bwMode="auto">
              <a:xfrm>
                <a:off x="2153" y="1253"/>
                <a:ext cx="86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Line 68"/>
              <p:cNvSpPr>
                <a:spLocks noChangeShapeType="1"/>
              </p:cNvSpPr>
              <p:nvPr/>
            </p:nvSpPr>
            <p:spPr bwMode="auto">
              <a:xfrm>
                <a:off x="1791" y="1888"/>
                <a:ext cx="181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Text Box 69"/>
              <p:cNvSpPr txBox="1">
                <a:spLocks noChangeArrowheads="1"/>
              </p:cNvSpPr>
              <p:nvPr/>
            </p:nvSpPr>
            <p:spPr bwMode="auto">
              <a:xfrm>
                <a:off x="3106" y="3113"/>
                <a:ext cx="49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0</a:t>
                </a:r>
                <a:r>
                  <a:rPr kumimoji="0" lang="en-US" altLang="ja-JP" sz="2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gs</a:t>
                </a:r>
                <a:r>
                  <a:rPr kumimoji="0" lang="en-US" altLang="ja-JP" sz="2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20" name="Text Box 70"/>
              <p:cNvSpPr txBox="1">
                <a:spLocks noChangeArrowheads="1"/>
              </p:cNvSpPr>
              <p:nvPr/>
            </p:nvSpPr>
            <p:spPr bwMode="auto">
              <a:xfrm>
                <a:off x="3061" y="1526"/>
                <a:ext cx="4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0</a:t>
                </a:r>
                <a:r>
                  <a:rPr kumimoji="0" lang="en-US" altLang="ja-JP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altLang="ja-JP" sz="28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21" name="Text Box 71"/>
              <p:cNvSpPr txBox="1">
                <a:spLocks noChangeArrowheads="1"/>
              </p:cNvSpPr>
              <p:nvPr/>
            </p:nvSpPr>
            <p:spPr bwMode="auto">
              <a:xfrm>
                <a:off x="3061" y="1027"/>
                <a:ext cx="4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altLang="ja-JP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altLang="ja-JP" sz="28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22" name="Text Box 72"/>
              <p:cNvSpPr txBox="1">
                <a:spLocks noChangeArrowheads="1"/>
              </p:cNvSpPr>
              <p:nvPr/>
            </p:nvSpPr>
            <p:spPr bwMode="auto">
              <a:xfrm>
                <a:off x="2116" y="2123"/>
                <a:ext cx="4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altLang="ja-JP" sz="2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en-US" altLang="ja-JP" sz="2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23" name="Text Box 73"/>
              <p:cNvSpPr txBox="1">
                <a:spLocks noChangeArrowheads="1"/>
              </p:cNvSpPr>
              <p:nvPr/>
            </p:nvSpPr>
            <p:spPr bwMode="auto">
              <a:xfrm>
                <a:off x="3605" y="1662"/>
                <a:ext cx="4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3α</a:t>
                </a:r>
                <a:endParaRPr kumimoji="0" lang="en-US" altLang="ja-JP" sz="28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 Box 74"/>
              <p:cNvSpPr txBox="1">
                <a:spLocks noChangeArrowheads="1"/>
              </p:cNvSpPr>
              <p:nvPr/>
            </p:nvSpPr>
            <p:spPr bwMode="auto">
              <a:xfrm>
                <a:off x="2380" y="3323"/>
                <a:ext cx="53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1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12</a:t>
                </a:r>
                <a:r>
                  <a:rPr kumimoji="0" lang="en-US" altLang="ja-JP" sz="3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</a:t>
                </a:r>
                <a:endParaRPr kumimoji="0" lang="en-US" altLang="ja-JP" sz="36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75"/>
              <p:cNvSpPr>
                <a:spLocks noChangeShapeType="1"/>
              </p:cNvSpPr>
              <p:nvPr/>
            </p:nvSpPr>
            <p:spPr bwMode="auto">
              <a:xfrm flipV="1">
                <a:off x="2335" y="2569"/>
                <a:ext cx="0" cy="635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76"/>
              <p:cNvSpPr>
                <a:spLocks noChangeShapeType="1"/>
              </p:cNvSpPr>
              <p:nvPr/>
            </p:nvSpPr>
            <p:spPr bwMode="auto">
              <a:xfrm flipV="1">
                <a:off x="2880" y="1752"/>
                <a:ext cx="0" cy="145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Line 77"/>
              <p:cNvSpPr>
                <a:spLocks noChangeShapeType="1"/>
              </p:cNvSpPr>
              <p:nvPr/>
            </p:nvSpPr>
            <p:spPr bwMode="auto">
              <a:xfrm flipV="1">
                <a:off x="2608" y="1570"/>
                <a:ext cx="0" cy="163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Line 78"/>
              <p:cNvSpPr>
                <a:spLocks noChangeShapeType="1"/>
              </p:cNvSpPr>
              <p:nvPr/>
            </p:nvSpPr>
            <p:spPr bwMode="auto">
              <a:xfrm>
                <a:off x="2153" y="1571"/>
                <a:ext cx="86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 Box 79"/>
              <p:cNvSpPr txBox="1">
                <a:spLocks noChangeArrowheads="1"/>
              </p:cNvSpPr>
              <p:nvPr/>
            </p:nvSpPr>
            <p:spPr bwMode="auto">
              <a:xfrm>
                <a:off x="3061" y="1299"/>
                <a:ext cx="4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en-US" altLang="ja-JP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ja-JP" altLang="en-US" sz="28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－</a:t>
                </a:r>
              </a:p>
            </p:txBody>
          </p:sp>
          <p:sp>
            <p:nvSpPr>
              <p:cNvPr id="30" name="Line 80"/>
              <p:cNvSpPr>
                <a:spLocks noChangeShapeType="1"/>
              </p:cNvSpPr>
              <p:nvPr/>
            </p:nvSpPr>
            <p:spPr bwMode="auto">
              <a:xfrm flipH="1">
                <a:off x="1201" y="1571"/>
                <a:ext cx="907" cy="12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Line 81"/>
              <p:cNvSpPr>
                <a:spLocks noChangeShapeType="1"/>
              </p:cNvSpPr>
              <p:nvPr/>
            </p:nvSpPr>
            <p:spPr bwMode="auto">
              <a:xfrm flipH="1" flipV="1">
                <a:off x="1700" y="1253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Line 82"/>
              <p:cNvSpPr>
                <a:spLocks noChangeShapeType="1"/>
              </p:cNvSpPr>
              <p:nvPr/>
            </p:nvSpPr>
            <p:spPr bwMode="auto">
              <a:xfrm flipH="1" flipV="1">
                <a:off x="1654" y="1526"/>
                <a:ext cx="454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Line 83"/>
              <p:cNvSpPr>
                <a:spLocks noChangeShapeType="1"/>
              </p:cNvSpPr>
              <p:nvPr/>
            </p:nvSpPr>
            <p:spPr bwMode="auto">
              <a:xfrm flipH="1">
                <a:off x="1246" y="2569"/>
                <a:ext cx="862" cy="4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84"/>
              <p:cNvSpPr>
                <a:spLocks noChangeShapeType="1"/>
              </p:cNvSpPr>
              <p:nvPr/>
            </p:nvSpPr>
            <p:spPr bwMode="auto">
              <a:xfrm flipH="1" flipV="1">
                <a:off x="1292" y="3159"/>
                <a:ext cx="816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AutoShape 93"/>
            <p:cNvSpPr>
              <a:spLocks noChangeArrowheads="1"/>
            </p:cNvSpPr>
            <p:nvPr/>
          </p:nvSpPr>
          <p:spPr bwMode="auto">
            <a:xfrm>
              <a:off x="703" y="1933"/>
              <a:ext cx="318" cy="817"/>
            </a:xfrm>
            <a:prstGeom prst="upArrow">
              <a:avLst>
                <a:gd name="adj1" fmla="val 50000"/>
                <a:gd name="adj2" fmla="val 6423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7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3" name="AutoShape 218"/>
          <p:cNvSpPr>
            <a:spLocks noChangeArrowheads="1"/>
          </p:cNvSpPr>
          <p:nvPr/>
        </p:nvSpPr>
        <p:spPr bwMode="auto">
          <a:xfrm rot="6282289">
            <a:off x="2779713" y="2524125"/>
            <a:ext cx="1008062" cy="6492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2627313" y="1125538"/>
            <a:ext cx="1079500" cy="935037"/>
            <a:chOff x="2155" y="2750"/>
            <a:chExt cx="680" cy="589"/>
          </a:xfrm>
        </p:grpSpPr>
        <p:sp>
          <p:nvSpPr>
            <p:cNvPr id="5" name="Oval 116"/>
            <p:cNvSpPr>
              <a:spLocks noChangeArrowheads="1"/>
            </p:cNvSpPr>
            <p:nvPr/>
          </p:nvSpPr>
          <p:spPr bwMode="auto">
            <a:xfrm>
              <a:off x="2155" y="2750"/>
              <a:ext cx="680" cy="589"/>
            </a:xfrm>
            <a:prstGeom prst="ellipse">
              <a:avLst/>
            </a:prstGeom>
            <a:gradFill rotWithShape="1">
              <a:gsLst>
                <a:gs pos="0">
                  <a:srgbClr val="C7C7FF"/>
                </a:gs>
                <a:gs pos="100000">
                  <a:srgbClr val="C7C7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117"/>
            <p:cNvGrpSpPr>
              <a:grpSpLocks/>
            </p:cNvGrpSpPr>
            <p:nvPr/>
          </p:nvGrpSpPr>
          <p:grpSpPr bwMode="auto">
            <a:xfrm>
              <a:off x="2200" y="2750"/>
              <a:ext cx="590" cy="544"/>
              <a:chOff x="1247" y="2750"/>
              <a:chExt cx="590" cy="543"/>
            </a:xfrm>
          </p:grpSpPr>
          <p:grpSp>
            <p:nvGrpSpPr>
              <p:cNvPr id="7" name="Group 118"/>
              <p:cNvGrpSpPr>
                <a:grpSpLocks/>
              </p:cNvGrpSpPr>
              <p:nvPr/>
            </p:nvGrpSpPr>
            <p:grpSpPr bwMode="auto">
              <a:xfrm rot="1025772">
                <a:off x="1247" y="2750"/>
                <a:ext cx="453" cy="454"/>
                <a:chOff x="2517" y="2568"/>
                <a:chExt cx="453" cy="454"/>
              </a:xfrm>
            </p:grpSpPr>
            <p:sp>
              <p:nvSpPr>
                <p:cNvPr id="18" name="Oval 119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Oval 120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Oval 121"/>
                <p:cNvSpPr>
                  <a:spLocks noChangeArrowheads="1"/>
                </p:cNvSpPr>
                <p:nvPr/>
              </p:nvSpPr>
              <p:spPr bwMode="auto">
                <a:xfrm>
                  <a:off x="2789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Oval 122"/>
                <p:cNvSpPr>
                  <a:spLocks noChangeArrowheads="1"/>
                </p:cNvSpPr>
                <p:nvPr/>
              </p:nvSpPr>
              <p:spPr bwMode="auto">
                <a:xfrm>
                  <a:off x="2517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" name="Group 123"/>
              <p:cNvGrpSpPr>
                <a:grpSpLocks/>
              </p:cNvGrpSpPr>
              <p:nvPr/>
            </p:nvGrpSpPr>
            <p:grpSpPr bwMode="auto">
              <a:xfrm rot="37407664">
                <a:off x="1247" y="2840"/>
                <a:ext cx="453" cy="454"/>
                <a:chOff x="2517" y="2568"/>
                <a:chExt cx="453" cy="454"/>
              </a:xfrm>
            </p:grpSpPr>
            <p:sp>
              <p:nvSpPr>
                <p:cNvPr id="14" name="Oval 124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Oval 125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Oval 126"/>
                <p:cNvSpPr>
                  <a:spLocks noChangeArrowheads="1"/>
                </p:cNvSpPr>
                <p:nvPr/>
              </p:nvSpPr>
              <p:spPr bwMode="auto">
                <a:xfrm>
                  <a:off x="2789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Oval 127"/>
                <p:cNvSpPr>
                  <a:spLocks noChangeArrowheads="1"/>
                </p:cNvSpPr>
                <p:nvPr/>
              </p:nvSpPr>
              <p:spPr bwMode="auto">
                <a:xfrm>
                  <a:off x="2517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" name="Group 128"/>
              <p:cNvGrpSpPr>
                <a:grpSpLocks/>
              </p:cNvGrpSpPr>
              <p:nvPr/>
            </p:nvGrpSpPr>
            <p:grpSpPr bwMode="auto">
              <a:xfrm rot="4824895">
                <a:off x="1383" y="2795"/>
                <a:ext cx="453" cy="454"/>
                <a:chOff x="2517" y="2568"/>
                <a:chExt cx="453" cy="454"/>
              </a:xfrm>
            </p:grpSpPr>
            <p:sp>
              <p:nvSpPr>
                <p:cNvPr id="10" name="Oval 129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" name="Oval 130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" name="Oval 131"/>
                <p:cNvSpPr>
                  <a:spLocks noChangeArrowheads="1"/>
                </p:cNvSpPr>
                <p:nvPr/>
              </p:nvSpPr>
              <p:spPr bwMode="auto">
                <a:xfrm>
                  <a:off x="2789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Oval 132"/>
                <p:cNvSpPr>
                  <a:spLocks noChangeArrowheads="1"/>
                </p:cNvSpPr>
                <p:nvPr/>
              </p:nvSpPr>
              <p:spPr bwMode="auto">
                <a:xfrm>
                  <a:off x="2517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22" name="Group 215"/>
          <p:cNvGrpSpPr>
            <a:grpSpLocks/>
          </p:cNvGrpSpPr>
          <p:nvPr/>
        </p:nvGrpSpPr>
        <p:grpSpPr bwMode="auto">
          <a:xfrm rot="959687">
            <a:off x="611188" y="2924175"/>
            <a:ext cx="4105275" cy="2879725"/>
            <a:chOff x="113" y="1934"/>
            <a:chExt cx="2586" cy="1814"/>
          </a:xfrm>
        </p:grpSpPr>
        <p:grpSp>
          <p:nvGrpSpPr>
            <p:cNvPr id="23" name="Group 94"/>
            <p:cNvGrpSpPr>
              <a:grpSpLocks/>
            </p:cNvGrpSpPr>
            <p:nvPr/>
          </p:nvGrpSpPr>
          <p:grpSpPr bwMode="auto">
            <a:xfrm rot="-4487129">
              <a:off x="113" y="2252"/>
              <a:ext cx="1497" cy="1134"/>
              <a:chOff x="703" y="663"/>
              <a:chExt cx="1497" cy="1134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703" y="663"/>
                <a:ext cx="1497" cy="1134"/>
              </a:xfrm>
              <a:prstGeom prst="ellipse">
                <a:avLst/>
              </a:prstGeom>
              <a:gradFill rotWithShape="1">
                <a:gsLst>
                  <a:gs pos="0">
                    <a:srgbClr val="EDEDFF"/>
                  </a:gs>
                  <a:gs pos="100000">
                    <a:srgbClr val="EDEDFF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1565" y="1071"/>
                <a:ext cx="453" cy="454"/>
                <a:chOff x="1474" y="2115"/>
                <a:chExt cx="453" cy="454"/>
              </a:xfrm>
            </p:grpSpPr>
            <p:sp>
              <p:nvSpPr>
                <p:cNvPr id="59" name="Oval 46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Oval 47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Oval 48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Oval 49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Oval 50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7" name="Group 51"/>
              <p:cNvGrpSpPr>
                <a:grpSpLocks/>
              </p:cNvGrpSpPr>
              <p:nvPr/>
            </p:nvGrpSpPr>
            <p:grpSpPr bwMode="auto">
              <a:xfrm>
                <a:off x="930" y="1207"/>
                <a:ext cx="453" cy="454"/>
                <a:chOff x="1474" y="2115"/>
                <a:chExt cx="453" cy="454"/>
              </a:xfrm>
            </p:grpSpPr>
            <p:sp>
              <p:nvSpPr>
                <p:cNvPr id="54" name="Oval 52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Oval 53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Oval 54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Oval 55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Oval 56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8" name="Group 57"/>
              <p:cNvGrpSpPr>
                <a:grpSpLocks/>
              </p:cNvGrpSpPr>
              <p:nvPr/>
            </p:nvGrpSpPr>
            <p:grpSpPr bwMode="auto">
              <a:xfrm>
                <a:off x="1066" y="754"/>
                <a:ext cx="453" cy="454"/>
                <a:chOff x="1474" y="2115"/>
                <a:chExt cx="453" cy="454"/>
              </a:xfrm>
            </p:grpSpPr>
            <p:sp>
              <p:nvSpPr>
                <p:cNvPr id="49" name="Oval 58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Oval 59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Oval 60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Oval 61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Oval 62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4" name="Group 95"/>
            <p:cNvGrpSpPr>
              <a:grpSpLocks/>
            </p:cNvGrpSpPr>
            <p:nvPr/>
          </p:nvGrpSpPr>
          <p:grpSpPr bwMode="auto">
            <a:xfrm rot="6613861">
              <a:off x="1156" y="2297"/>
              <a:ext cx="1497" cy="1134"/>
              <a:chOff x="703" y="663"/>
              <a:chExt cx="1497" cy="1134"/>
            </a:xfrm>
          </p:grpSpPr>
          <p:sp>
            <p:nvSpPr>
              <p:cNvPr id="26" name="Oval 96"/>
              <p:cNvSpPr>
                <a:spLocks noChangeArrowheads="1"/>
              </p:cNvSpPr>
              <p:nvPr/>
            </p:nvSpPr>
            <p:spPr bwMode="auto">
              <a:xfrm>
                <a:off x="703" y="663"/>
                <a:ext cx="1497" cy="1134"/>
              </a:xfrm>
              <a:prstGeom prst="ellipse">
                <a:avLst/>
              </a:prstGeom>
              <a:gradFill rotWithShape="1">
                <a:gsLst>
                  <a:gs pos="0">
                    <a:srgbClr val="EDEDFF"/>
                  </a:gs>
                  <a:gs pos="100000">
                    <a:srgbClr val="EDEDFF">
                      <a:gamma/>
                      <a:shade val="65882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7" name="Group 97"/>
              <p:cNvGrpSpPr>
                <a:grpSpLocks/>
              </p:cNvGrpSpPr>
              <p:nvPr/>
            </p:nvGrpSpPr>
            <p:grpSpPr bwMode="auto">
              <a:xfrm>
                <a:off x="1565" y="1071"/>
                <a:ext cx="453" cy="454"/>
                <a:chOff x="1474" y="2115"/>
                <a:chExt cx="453" cy="454"/>
              </a:xfrm>
            </p:grpSpPr>
            <p:sp>
              <p:nvSpPr>
                <p:cNvPr id="40" name="Oval 98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Oval 99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Oval 100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Oval 101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Oval 102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" name="Group 103"/>
              <p:cNvGrpSpPr>
                <a:grpSpLocks/>
              </p:cNvGrpSpPr>
              <p:nvPr/>
            </p:nvGrpSpPr>
            <p:grpSpPr bwMode="auto">
              <a:xfrm>
                <a:off x="930" y="1207"/>
                <a:ext cx="453" cy="454"/>
                <a:chOff x="1474" y="2115"/>
                <a:chExt cx="453" cy="454"/>
              </a:xfrm>
            </p:grpSpPr>
            <p:sp>
              <p:nvSpPr>
                <p:cNvPr id="35" name="Oval 104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Oval 105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Oval 106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Oval 107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Oval 108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9" name="Group 109"/>
              <p:cNvGrpSpPr>
                <a:grpSpLocks/>
              </p:cNvGrpSpPr>
              <p:nvPr/>
            </p:nvGrpSpPr>
            <p:grpSpPr bwMode="auto">
              <a:xfrm>
                <a:off x="1066" y="754"/>
                <a:ext cx="453" cy="454"/>
                <a:chOff x="1474" y="2115"/>
                <a:chExt cx="453" cy="454"/>
              </a:xfrm>
            </p:grpSpPr>
            <p:sp>
              <p:nvSpPr>
                <p:cNvPr id="30" name="Oval 110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Oval 111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Oval 112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Oval 113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Oval 114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5" name="Oval 115"/>
            <p:cNvSpPr>
              <a:spLocks noChangeArrowheads="1"/>
            </p:cNvSpPr>
            <p:nvPr/>
          </p:nvSpPr>
          <p:spPr bwMode="auto">
            <a:xfrm>
              <a:off x="113" y="1934"/>
              <a:ext cx="2586" cy="181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99CC00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Group 212"/>
          <p:cNvGrpSpPr>
            <a:grpSpLocks/>
          </p:cNvGrpSpPr>
          <p:nvPr/>
        </p:nvGrpSpPr>
        <p:grpSpPr bwMode="auto">
          <a:xfrm>
            <a:off x="5219700" y="260350"/>
            <a:ext cx="2282825" cy="2284413"/>
            <a:chOff x="4059" y="952"/>
            <a:chExt cx="1438" cy="1439"/>
          </a:xfrm>
        </p:grpSpPr>
        <p:grpSp>
          <p:nvGrpSpPr>
            <p:cNvPr id="65" name="Group 172"/>
            <p:cNvGrpSpPr>
              <a:grpSpLocks/>
            </p:cNvGrpSpPr>
            <p:nvPr/>
          </p:nvGrpSpPr>
          <p:grpSpPr bwMode="auto">
            <a:xfrm>
              <a:off x="4059" y="1162"/>
              <a:ext cx="1438" cy="1043"/>
              <a:chOff x="3778" y="935"/>
              <a:chExt cx="1438" cy="1043"/>
            </a:xfrm>
          </p:grpSpPr>
          <p:grpSp>
            <p:nvGrpSpPr>
              <p:cNvPr id="67" name="Group 135"/>
              <p:cNvGrpSpPr>
                <a:grpSpLocks/>
              </p:cNvGrpSpPr>
              <p:nvPr/>
            </p:nvGrpSpPr>
            <p:grpSpPr bwMode="auto">
              <a:xfrm>
                <a:off x="3969" y="935"/>
                <a:ext cx="680" cy="589"/>
                <a:chOff x="1202" y="2750"/>
                <a:chExt cx="680" cy="589"/>
              </a:xfrm>
            </p:grpSpPr>
            <p:sp>
              <p:nvSpPr>
                <p:cNvPr id="87" name="Oval 136"/>
                <p:cNvSpPr>
                  <a:spLocks noChangeArrowheads="1"/>
                </p:cNvSpPr>
                <p:nvPr/>
              </p:nvSpPr>
              <p:spPr bwMode="auto">
                <a:xfrm>
                  <a:off x="1202" y="2750"/>
                  <a:ext cx="68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C7FF"/>
                    </a:gs>
                    <a:gs pos="100000">
                      <a:srgbClr val="C7C7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88" name="Group 137"/>
                <p:cNvGrpSpPr>
                  <a:grpSpLocks/>
                </p:cNvGrpSpPr>
                <p:nvPr/>
              </p:nvGrpSpPr>
              <p:grpSpPr bwMode="auto">
                <a:xfrm>
                  <a:off x="1247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89" name="Group 138"/>
                  <p:cNvGrpSpPr>
                    <a:grpSpLocks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100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1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2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3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90" name="Group 143"/>
                  <p:cNvGrpSpPr>
                    <a:grpSpLocks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96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7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8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9" name="Oval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91" name="Group 148"/>
                  <p:cNvGrpSpPr>
                    <a:grpSpLocks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92" name="Oval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3" name="Oval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4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5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  <p:grpSp>
            <p:nvGrpSpPr>
              <p:cNvPr id="68" name="Group 153"/>
              <p:cNvGrpSpPr>
                <a:grpSpLocks/>
              </p:cNvGrpSpPr>
              <p:nvPr/>
            </p:nvGrpSpPr>
            <p:grpSpPr bwMode="auto">
              <a:xfrm>
                <a:off x="4377" y="1389"/>
                <a:ext cx="680" cy="589"/>
                <a:chOff x="2155" y="2750"/>
                <a:chExt cx="680" cy="589"/>
              </a:xfrm>
            </p:grpSpPr>
            <p:sp>
              <p:nvSpPr>
                <p:cNvPr id="70" name="Oval 154"/>
                <p:cNvSpPr>
                  <a:spLocks noChangeArrowheads="1"/>
                </p:cNvSpPr>
                <p:nvPr/>
              </p:nvSpPr>
              <p:spPr bwMode="auto">
                <a:xfrm>
                  <a:off x="2155" y="2750"/>
                  <a:ext cx="68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C7FF"/>
                    </a:gs>
                    <a:gs pos="100000">
                      <a:srgbClr val="C7C7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71" name="Group 155"/>
                <p:cNvGrpSpPr>
                  <a:grpSpLocks/>
                </p:cNvGrpSpPr>
                <p:nvPr/>
              </p:nvGrpSpPr>
              <p:grpSpPr bwMode="auto">
                <a:xfrm>
                  <a:off x="2200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72" name="Group 156"/>
                  <p:cNvGrpSpPr>
                    <a:grpSpLocks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83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4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5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6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73" name="Group 161"/>
                  <p:cNvGrpSpPr>
                    <a:grpSpLocks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79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0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1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2" name="Oval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74" name="Group 166"/>
                  <p:cNvGrpSpPr>
                    <a:grpSpLocks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75" name="Oval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6" name="Oval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7" name="Oval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8" name="Oval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  <p:sp>
            <p:nvSpPr>
              <p:cNvPr id="69" name="Oval 171"/>
              <p:cNvSpPr>
                <a:spLocks noChangeArrowheads="1"/>
              </p:cNvSpPr>
              <p:nvPr/>
            </p:nvSpPr>
            <p:spPr bwMode="auto">
              <a:xfrm rot="2576738">
                <a:off x="3778" y="996"/>
                <a:ext cx="1438" cy="92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99CC0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6" name="Oval 211"/>
            <p:cNvSpPr>
              <a:spLocks noChangeArrowheads="1"/>
            </p:cNvSpPr>
            <p:nvPr/>
          </p:nvSpPr>
          <p:spPr bwMode="auto">
            <a:xfrm rot="-2613895">
              <a:off x="4360" y="952"/>
              <a:ext cx="841" cy="1439"/>
            </a:xfrm>
            <a:prstGeom prst="ellipse">
              <a:avLst/>
            </a:prstGeom>
            <a:noFill/>
            <a:ln w="38100">
              <a:solidFill>
                <a:srgbClr val="99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4" name="Group 214"/>
          <p:cNvGrpSpPr>
            <a:grpSpLocks/>
          </p:cNvGrpSpPr>
          <p:nvPr/>
        </p:nvGrpSpPr>
        <p:grpSpPr bwMode="auto">
          <a:xfrm rot="4990407">
            <a:off x="4921250" y="2647950"/>
            <a:ext cx="2901950" cy="2590800"/>
            <a:chOff x="3002" y="1937"/>
            <a:chExt cx="1828" cy="1632"/>
          </a:xfrm>
        </p:grpSpPr>
        <p:grpSp>
          <p:nvGrpSpPr>
            <p:cNvPr id="105" name="Group 173"/>
            <p:cNvGrpSpPr>
              <a:grpSpLocks/>
            </p:cNvGrpSpPr>
            <p:nvPr/>
          </p:nvGrpSpPr>
          <p:grpSpPr bwMode="auto">
            <a:xfrm rot="8163558">
              <a:off x="3333" y="2297"/>
              <a:ext cx="1497" cy="1134"/>
              <a:chOff x="703" y="663"/>
              <a:chExt cx="1497" cy="1134"/>
            </a:xfrm>
          </p:grpSpPr>
          <p:sp>
            <p:nvSpPr>
              <p:cNvPr id="125" name="Oval 174"/>
              <p:cNvSpPr>
                <a:spLocks noChangeArrowheads="1"/>
              </p:cNvSpPr>
              <p:nvPr/>
            </p:nvSpPr>
            <p:spPr bwMode="auto">
              <a:xfrm>
                <a:off x="703" y="663"/>
                <a:ext cx="1497" cy="1134"/>
              </a:xfrm>
              <a:prstGeom prst="ellipse">
                <a:avLst/>
              </a:prstGeom>
              <a:gradFill rotWithShape="1">
                <a:gsLst>
                  <a:gs pos="0">
                    <a:srgbClr val="EDEDFF"/>
                  </a:gs>
                  <a:gs pos="100000">
                    <a:srgbClr val="EDEDFF">
                      <a:gamma/>
                      <a:shade val="76471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>
                <a:off x="1565" y="1071"/>
                <a:ext cx="453" cy="454"/>
                <a:chOff x="1474" y="2115"/>
                <a:chExt cx="453" cy="454"/>
              </a:xfrm>
            </p:grpSpPr>
            <p:sp>
              <p:nvSpPr>
                <p:cNvPr id="139" name="Oval 176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Oval 177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Oval 178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Oval 179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Oval 180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>
                <a:off x="930" y="1207"/>
                <a:ext cx="453" cy="454"/>
                <a:chOff x="1474" y="2115"/>
                <a:chExt cx="453" cy="454"/>
              </a:xfrm>
            </p:grpSpPr>
            <p:sp>
              <p:nvSpPr>
                <p:cNvPr id="134" name="Oval 182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Oval 183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Oval 184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Oval 185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Oval 186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>
                <a:off x="1066" y="754"/>
                <a:ext cx="453" cy="454"/>
                <a:chOff x="1474" y="2115"/>
                <a:chExt cx="453" cy="454"/>
              </a:xfrm>
            </p:grpSpPr>
            <p:sp>
              <p:nvSpPr>
                <p:cNvPr id="129" name="Oval 188"/>
                <p:cNvSpPr>
                  <a:spLocks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Oval 189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Oval 190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Oval 191"/>
                <p:cNvSpPr>
                  <a:spLocks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Oval 192"/>
                <p:cNvSpPr>
                  <a:spLocks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6" name="Group 193"/>
            <p:cNvGrpSpPr>
              <a:grpSpLocks/>
            </p:cNvGrpSpPr>
            <p:nvPr/>
          </p:nvGrpSpPr>
          <p:grpSpPr bwMode="auto">
            <a:xfrm rot="-2703593">
              <a:off x="3198" y="2205"/>
              <a:ext cx="680" cy="589"/>
              <a:chOff x="2155" y="2750"/>
              <a:chExt cx="680" cy="589"/>
            </a:xfrm>
          </p:grpSpPr>
          <p:sp>
            <p:nvSpPr>
              <p:cNvPr id="108" name="Oval 194"/>
              <p:cNvSpPr>
                <a:spLocks noChangeArrowheads="1"/>
              </p:cNvSpPr>
              <p:nvPr/>
            </p:nvSpPr>
            <p:spPr bwMode="auto">
              <a:xfrm>
                <a:off x="2155" y="2750"/>
                <a:ext cx="680" cy="589"/>
              </a:xfrm>
              <a:prstGeom prst="ellipse">
                <a:avLst/>
              </a:prstGeom>
              <a:gradFill rotWithShape="1">
                <a:gsLst>
                  <a:gs pos="0">
                    <a:srgbClr val="C7C7FF"/>
                  </a:gs>
                  <a:gs pos="100000">
                    <a:srgbClr val="C7C7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09" name="Group 195"/>
              <p:cNvGrpSpPr>
                <a:grpSpLocks/>
              </p:cNvGrpSpPr>
              <p:nvPr/>
            </p:nvGrpSpPr>
            <p:grpSpPr bwMode="auto">
              <a:xfrm>
                <a:off x="2200" y="2750"/>
                <a:ext cx="590" cy="544"/>
                <a:chOff x="1247" y="2750"/>
                <a:chExt cx="590" cy="543"/>
              </a:xfrm>
            </p:grpSpPr>
            <p:grpSp>
              <p:nvGrpSpPr>
                <p:cNvPr id="110" name="Group 196"/>
                <p:cNvGrpSpPr>
                  <a:grpSpLocks/>
                </p:cNvGrpSpPr>
                <p:nvPr/>
              </p:nvGrpSpPr>
              <p:grpSpPr bwMode="auto">
                <a:xfrm rot="1025772">
                  <a:off x="1247" y="2750"/>
                  <a:ext cx="453" cy="454"/>
                  <a:chOff x="2517" y="2568"/>
                  <a:chExt cx="453" cy="454"/>
                </a:xfrm>
              </p:grpSpPr>
              <p:sp>
                <p:nvSpPr>
                  <p:cNvPr id="121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2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3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4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1" name="Group 201"/>
                <p:cNvGrpSpPr>
                  <a:grpSpLocks/>
                </p:cNvGrpSpPr>
                <p:nvPr/>
              </p:nvGrpSpPr>
              <p:grpSpPr bwMode="auto">
                <a:xfrm rot="37407664">
                  <a:off x="1247" y="2840"/>
                  <a:ext cx="453" cy="454"/>
                  <a:chOff x="2517" y="2568"/>
                  <a:chExt cx="453" cy="454"/>
                </a:xfrm>
              </p:grpSpPr>
              <p:sp>
                <p:nvSpPr>
                  <p:cNvPr id="117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9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0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2" name="Group 206"/>
                <p:cNvGrpSpPr>
                  <a:grpSpLocks/>
                </p:cNvGrpSpPr>
                <p:nvPr/>
              </p:nvGrpSpPr>
              <p:grpSpPr bwMode="auto">
                <a:xfrm rot="4824895">
                  <a:off x="1383" y="2795"/>
                  <a:ext cx="453" cy="454"/>
                  <a:chOff x="2517" y="2568"/>
                  <a:chExt cx="453" cy="454"/>
                </a:xfrm>
              </p:grpSpPr>
              <p:sp>
                <p:nvSpPr>
                  <p:cNvPr id="113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4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5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6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107" name="Oval 213"/>
            <p:cNvSpPr>
              <a:spLocks noChangeArrowheads="1"/>
            </p:cNvSpPr>
            <p:nvPr/>
          </p:nvSpPr>
          <p:spPr bwMode="auto">
            <a:xfrm rot="-2148553">
              <a:off x="3002" y="1937"/>
              <a:ext cx="1814" cy="1632"/>
            </a:xfrm>
            <a:prstGeom prst="ellipse">
              <a:avLst/>
            </a:prstGeom>
            <a:noFill/>
            <a:ln w="38100">
              <a:solidFill>
                <a:srgbClr val="99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4" name="AutoShape 216"/>
          <p:cNvSpPr>
            <a:spLocks noChangeArrowheads="1"/>
          </p:cNvSpPr>
          <p:nvPr/>
        </p:nvSpPr>
        <p:spPr bwMode="auto">
          <a:xfrm>
            <a:off x="3995738" y="908050"/>
            <a:ext cx="1223962" cy="6492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5" name="AutoShape 217"/>
          <p:cNvSpPr>
            <a:spLocks noChangeArrowheads="1"/>
          </p:cNvSpPr>
          <p:nvPr/>
        </p:nvSpPr>
        <p:spPr bwMode="auto">
          <a:xfrm rot="2579986">
            <a:off x="3997325" y="2203450"/>
            <a:ext cx="1223963" cy="6492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6" name="Text Box 219"/>
          <p:cNvSpPr txBox="1">
            <a:spLocks noChangeArrowheads="1"/>
          </p:cNvSpPr>
          <p:nvPr/>
        </p:nvSpPr>
        <p:spPr bwMode="auto">
          <a:xfrm>
            <a:off x="2411413" y="1989138"/>
            <a:ext cx="773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47" name="Text Box 220"/>
          <p:cNvSpPr txBox="1">
            <a:spLocks noChangeArrowheads="1"/>
          </p:cNvSpPr>
          <p:nvPr/>
        </p:nvSpPr>
        <p:spPr bwMode="auto">
          <a:xfrm>
            <a:off x="7164388" y="47625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sng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3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C+</a:t>
            </a:r>
            <a:r>
              <a:rPr kumimoji="0" lang="en-US" altLang="ja-JP" sz="3200" b="0" i="0" u="sng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3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48" name="Text Box 221"/>
          <p:cNvSpPr txBox="1">
            <a:spLocks noChangeArrowheads="1"/>
          </p:cNvSpPr>
          <p:nvPr/>
        </p:nvSpPr>
        <p:spPr bwMode="auto">
          <a:xfrm>
            <a:off x="7235825" y="4868863"/>
            <a:ext cx="1643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3α+</a:t>
            </a:r>
            <a:r>
              <a:rPr kumimoji="0" lang="en-US" altLang="ja-JP" sz="3200" b="0" i="0" u="sng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3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49" name="Text Box 222"/>
          <p:cNvSpPr txBox="1">
            <a:spLocks noChangeArrowheads="1"/>
          </p:cNvSpPr>
          <p:nvPr/>
        </p:nvSpPr>
        <p:spPr bwMode="auto">
          <a:xfrm>
            <a:off x="539750" y="2276475"/>
            <a:ext cx="168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3α+3α</a:t>
            </a:r>
          </a:p>
        </p:txBody>
      </p:sp>
      <p:sp>
        <p:nvSpPr>
          <p:cNvPr id="150" name="Text Box 223"/>
          <p:cNvSpPr txBox="1">
            <a:spLocks noChangeArrowheads="1"/>
          </p:cNvSpPr>
          <p:nvPr/>
        </p:nvSpPr>
        <p:spPr bwMode="auto">
          <a:xfrm>
            <a:off x="3563938" y="5661025"/>
            <a:ext cx="5197475" cy="617538"/>
          </a:xfrm>
          <a:prstGeom prst="rect">
            <a:avLst/>
          </a:prstGeom>
          <a:solidFill>
            <a:srgbClr val="CCFFCC">
              <a:alpha val="31000"/>
            </a:srgbClr>
          </a:solidFill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多クラスターの分子共鳴状態</a:t>
            </a:r>
          </a:p>
        </p:txBody>
      </p:sp>
      <p:grpSp>
        <p:nvGrpSpPr>
          <p:cNvPr id="151" name="Group 225"/>
          <p:cNvGrpSpPr>
            <a:grpSpLocks/>
          </p:cNvGrpSpPr>
          <p:nvPr/>
        </p:nvGrpSpPr>
        <p:grpSpPr bwMode="auto">
          <a:xfrm>
            <a:off x="1547813" y="333375"/>
            <a:ext cx="1727200" cy="1222375"/>
            <a:chOff x="975" y="210"/>
            <a:chExt cx="1088" cy="770"/>
          </a:xfrm>
        </p:grpSpPr>
        <p:grpSp>
          <p:nvGrpSpPr>
            <p:cNvPr id="152" name="Group 134"/>
            <p:cNvGrpSpPr>
              <a:grpSpLocks/>
            </p:cNvGrpSpPr>
            <p:nvPr/>
          </p:nvGrpSpPr>
          <p:grpSpPr bwMode="auto">
            <a:xfrm>
              <a:off x="1383" y="391"/>
              <a:ext cx="680" cy="589"/>
              <a:chOff x="1202" y="2750"/>
              <a:chExt cx="680" cy="589"/>
            </a:xfrm>
          </p:grpSpPr>
          <p:sp>
            <p:nvSpPr>
              <p:cNvPr id="154" name="Oval 63"/>
              <p:cNvSpPr>
                <a:spLocks noChangeArrowheads="1"/>
              </p:cNvSpPr>
              <p:nvPr/>
            </p:nvSpPr>
            <p:spPr bwMode="auto">
              <a:xfrm>
                <a:off x="1202" y="2750"/>
                <a:ext cx="680" cy="589"/>
              </a:xfrm>
              <a:prstGeom prst="ellipse">
                <a:avLst/>
              </a:prstGeom>
              <a:gradFill rotWithShape="1">
                <a:gsLst>
                  <a:gs pos="0">
                    <a:srgbClr val="C7C7FF"/>
                  </a:gs>
                  <a:gs pos="100000">
                    <a:srgbClr val="C7C7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5" name="Group 93"/>
              <p:cNvGrpSpPr>
                <a:grpSpLocks/>
              </p:cNvGrpSpPr>
              <p:nvPr/>
            </p:nvGrpSpPr>
            <p:grpSpPr bwMode="auto">
              <a:xfrm>
                <a:off x="1247" y="2750"/>
                <a:ext cx="590" cy="544"/>
                <a:chOff x="1247" y="2750"/>
                <a:chExt cx="590" cy="543"/>
              </a:xfrm>
            </p:grpSpPr>
            <p:grpSp>
              <p:nvGrpSpPr>
                <p:cNvPr id="156" name="Group 82"/>
                <p:cNvGrpSpPr>
                  <a:grpSpLocks/>
                </p:cNvGrpSpPr>
                <p:nvPr/>
              </p:nvGrpSpPr>
              <p:grpSpPr bwMode="auto">
                <a:xfrm rot="1025772">
                  <a:off x="1247" y="2750"/>
                  <a:ext cx="453" cy="454"/>
                  <a:chOff x="2517" y="2568"/>
                  <a:chExt cx="453" cy="454"/>
                </a:xfrm>
              </p:grpSpPr>
              <p:sp>
                <p:nvSpPr>
                  <p:cNvPr id="167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8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0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57" name="Group 83"/>
                <p:cNvGrpSpPr>
                  <a:grpSpLocks/>
                </p:cNvGrpSpPr>
                <p:nvPr/>
              </p:nvGrpSpPr>
              <p:grpSpPr bwMode="auto">
                <a:xfrm rot="37407664">
                  <a:off x="1247" y="2840"/>
                  <a:ext cx="453" cy="454"/>
                  <a:chOff x="2517" y="2568"/>
                  <a:chExt cx="453" cy="454"/>
                </a:xfrm>
              </p:grpSpPr>
              <p:sp>
                <p:nvSpPr>
                  <p:cNvPr id="163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4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5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58" name="Group 88"/>
                <p:cNvGrpSpPr>
                  <a:grpSpLocks/>
                </p:cNvGrpSpPr>
                <p:nvPr/>
              </p:nvGrpSpPr>
              <p:grpSpPr bwMode="auto">
                <a:xfrm rot="4824895">
                  <a:off x="1383" y="2795"/>
                  <a:ext cx="453" cy="454"/>
                  <a:chOff x="2517" y="2568"/>
                  <a:chExt cx="453" cy="454"/>
                </a:xfrm>
              </p:grpSpPr>
              <p:sp>
                <p:nvSpPr>
                  <p:cNvPr id="159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0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1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2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153" name="Text Box 224"/>
            <p:cNvSpPr txBox="1">
              <a:spLocks noChangeArrowheads="1"/>
            </p:cNvSpPr>
            <p:nvPr/>
          </p:nvSpPr>
          <p:spPr bwMode="auto">
            <a:xfrm>
              <a:off x="975" y="210"/>
              <a:ext cx="4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12</a:t>
              </a:r>
              <a:r>
                <a:rPr kumimoji="0" lang="en-US" altLang="ja-JP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2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0">
                                      <p:cBhvr>
                                        <p:cTn id="19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4" grpId="0" animBg="1"/>
      <p:bldP spid="145" grpId="0" animBg="1"/>
      <p:bldP spid="147" grpId="0"/>
      <p:bldP spid="148" grpId="0"/>
      <p:bldP spid="149" grpId="0"/>
      <p:bldP spid="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4" y="1412776"/>
            <a:ext cx="515815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7742238" cy="912813"/>
          </a:xfrm>
          <a:prstGeom prst="rect">
            <a:avLst/>
          </a:prstGeom>
          <a:solidFill>
            <a:srgbClr val="FFFF99">
              <a:alpha val="38000"/>
            </a:srgbClr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C+</a:t>
            </a:r>
            <a:r>
              <a:rPr kumimoji="0" lang="en-US" altLang="ja-JP" sz="24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C→ </a:t>
            </a:r>
            <a:r>
              <a:rPr kumimoji="0" lang="en-US" altLang="ja-JP" sz="24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C(0</a:t>
            </a:r>
            <a:r>
              <a:rPr kumimoji="0" lang="en-US" altLang="ja-JP" sz="2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altLang="ja-JP" sz="24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)+ </a:t>
            </a:r>
            <a:r>
              <a:rPr kumimoji="0" lang="en-US" altLang="ja-JP" sz="24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C(0</a:t>
            </a:r>
            <a:r>
              <a:rPr kumimoji="0" lang="en-US" altLang="ja-JP" sz="2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altLang="ja-JP" sz="24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 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反応で発見された共鳴構造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</a:t>
            </a:r>
            <a:r>
              <a:rPr kumimoji="0" lang="en-US" altLang="ja-JP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 A. Wuosmaa et al., Phys. Rev. Lett. </a:t>
            </a:r>
            <a:r>
              <a:rPr kumimoji="0" lang="en-US" altLang="ja-JP" sz="20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68</a:t>
            </a:r>
            <a:r>
              <a:rPr kumimoji="0" lang="en-US" altLang="ja-JP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(1992) )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435600" y="2276475"/>
            <a:ext cx="3427413" cy="2905125"/>
            <a:chOff x="385" y="2341"/>
            <a:chExt cx="2021" cy="1622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 bwMode="auto">
            <a:xfrm>
              <a:off x="566" y="3407"/>
              <a:ext cx="340" cy="295"/>
              <a:chOff x="1202" y="2750"/>
              <a:chExt cx="680" cy="589"/>
            </a:xfrm>
          </p:grpSpPr>
          <p:sp>
            <p:nvSpPr>
              <p:cNvPr id="47" name="Oval 9"/>
              <p:cNvSpPr>
                <a:spLocks noChangeAspect="1" noChangeArrowheads="1"/>
              </p:cNvSpPr>
              <p:nvPr/>
            </p:nvSpPr>
            <p:spPr bwMode="auto">
              <a:xfrm>
                <a:off x="1202" y="2750"/>
                <a:ext cx="680" cy="589"/>
              </a:xfrm>
              <a:prstGeom prst="ellipse">
                <a:avLst/>
              </a:prstGeom>
              <a:gradFill rotWithShape="1">
                <a:gsLst>
                  <a:gs pos="0">
                    <a:srgbClr val="C7C7FF"/>
                  </a:gs>
                  <a:gs pos="100000">
                    <a:srgbClr val="C7C7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8" name="Group 10"/>
              <p:cNvGrpSpPr>
                <a:grpSpLocks noChangeAspect="1"/>
              </p:cNvGrpSpPr>
              <p:nvPr/>
            </p:nvGrpSpPr>
            <p:grpSpPr bwMode="auto">
              <a:xfrm>
                <a:off x="1247" y="2750"/>
                <a:ext cx="590" cy="544"/>
                <a:chOff x="1247" y="2750"/>
                <a:chExt cx="590" cy="543"/>
              </a:xfrm>
            </p:grpSpPr>
            <p:grpSp>
              <p:nvGrpSpPr>
                <p:cNvPr id="49" name="Group 11"/>
                <p:cNvGrpSpPr>
                  <a:grpSpLocks noChangeAspect="1"/>
                </p:cNvGrpSpPr>
                <p:nvPr/>
              </p:nvGrpSpPr>
              <p:grpSpPr bwMode="auto">
                <a:xfrm rot="1025772">
                  <a:off x="1247" y="2750"/>
                  <a:ext cx="453" cy="454"/>
                  <a:chOff x="2517" y="2568"/>
                  <a:chExt cx="453" cy="454"/>
                </a:xfrm>
              </p:grpSpPr>
              <p:sp>
                <p:nvSpPr>
                  <p:cNvPr id="60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0" name="Group 16"/>
                <p:cNvGrpSpPr>
                  <a:grpSpLocks noChangeAspect="1"/>
                </p:cNvGrpSpPr>
                <p:nvPr/>
              </p:nvGrpSpPr>
              <p:grpSpPr bwMode="auto">
                <a:xfrm rot="37407664">
                  <a:off x="1247" y="2840"/>
                  <a:ext cx="453" cy="454"/>
                  <a:chOff x="2517" y="2568"/>
                  <a:chExt cx="453" cy="454"/>
                </a:xfrm>
              </p:grpSpPr>
              <p:sp>
                <p:nvSpPr>
                  <p:cNvPr id="56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" name="Group 21"/>
                <p:cNvGrpSpPr>
                  <a:grpSpLocks noChangeAspect="1"/>
                </p:cNvGrpSpPr>
                <p:nvPr/>
              </p:nvGrpSpPr>
              <p:grpSpPr bwMode="auto">
                <a:xfrm rot="4824895">
                  <a:off x="1383" y="2795"/>
                  <a:ext cx="453" cy="454"/>
                  <a:chOff x="2517" y="2568"/>
                  <a:chExt cx="453" cy="454"/>
                </a:xfrm>
              </p:grpSpPr>
              <p:sp>
                <p:nvSpPr>
                  <p:cNvPr id="52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4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7" name="Group 26"/>
            <p:cNvGrpSpPr>
              <a:grpSpLocks noChangeAspect="1"/>
            </p:cNvGrpSpPr>
            <p:nvPr/>
          </p:nvGrpSpPr>
          <p:grpSpPr bwMode="auto">
            <a:xfrm>
              <a:off x="385" y="2341"/>
              <a:ext cx="749" cy="567"/>
              <a:chOff x="703" y="663"/>
              <a:chExt cx="1497" cy="1134"/>
            </a:xfrm>
          </p:grpSpPr>
          <p:sp>
            <p:nvSpPr>
              <p:cNvPr id="28" name="Oval 27"/>
              <p:cNvSpPr>
                <a:spLocks noChangeAspect="1" noChangeArrowheads="1"/>
              </p:cNvSpPr>
              <p:nvPr/>
            </p:nvSpPr>
            <p:spPr bwMode="auto">
              <a:xfrm>
                <a:off x="703" y="663"/>
                <a:ext cx="1497" cy="1134"/>
              </a:xfrm>
              <a:prstGeom prst="ellipse">
                <a:avLst/>
              </a:prstGeom>
              <a:gradFill rotWithShape="1">
                <a:gsLst>
                  <a:gs pos="0">
                    <a:srgbClr val="EDEDFF"/>
                  </a:gs>
                  <a:gs pos="100000">
                    <a:srgbClr val="EDEDFF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9" name="Group 28"/>
              <p:cNvGrpSpPr>
                <a:grpSpLocks noChangeAspect="1"/>
              </p:cNvGrpSpPr>
              <p:nvPr/>
            </p:nvGrpSpPr>
            <p:grpSpPr bwMode="auto">
              <a:xfrm>
                <a:off x="1565" y="1071"/>
                <a:ext cx="453" cy="454"/>
                <a:chOff x="1474" y="2115"/>
                <a:chExt cx="453" cy="454"/>
              </a:xfrm>
            </p:grpSpPr>
            <p:sp>
              <p:nvSpPr>
                <p:cNvPr id="42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0" name="Group 34"/>
              <p:cNvGrpSpPr>
                <a:grpSpLocks noChangeAspect="1"/>
              </p:cNvGrpSpPr>
              <p:nvPr/>
            </p:nvGrpSpPr>
            <p:grpSpPr bwMode="auto">
              <a:xfrm>
                <a:off x="930" y="1207"/>
                <a:ext cx="453" cy="454"/>
                <a:chOff x="1474" y="2115"/>
                <a:chExt cx="453" cy="454"/>
              </a:xfrm>
            </p:grpSpPr>
            <p:sp>
              <p:nvSpPr>
                <p:cNvPr id="37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1" name="Group 40"/>
              <p:cNvGrpSpPr>
                <a:grpSpLocks noChangeAspect="1"/>
              </p:cNvGrpSpPr>
              <p:nvPr/>
            </p:nvGrpSpPr>
            <p:grpSpPr bwMode="auto">
              <a:xfrm>
                <a:off x="1066" y="754"/>
                <a:ext cx="453" cy="454"/>
                <a:chOff x="1474" y="2115"/>
                <a:chExt cx="453" cy="454"/>
              </a:xfrm>
            </p:grpSpPr>
            <p:sp>
              <p:nvSpPr>
                <p:cNvPr id="32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" name="Line 46"/>
            <p:cNvSpPr>
              <a:spLocks noChangeAspect="1" noChangeShapeType="1"/>
            </p:cNvSpPr>
            <p:nvPr/>
          </p:nvSpPr>
          <p:spPr bwMode="auto">
            <a:xfrm>
              <a:off x="1383" y="3271"/>
              <a:ext cx="43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47"/>
            <p:cNvSpPr>
              <a:spLocks noChangeAspect="1" noChangeShapeType="1"/>
            </p:cNvSpPr>
            <p:nvPr/>
          </p:nvSpPr>
          <p:spPr bwMode="auto">
            <a:xfrm>
              <a:off x="1383" y="2863"/>
              <a:ext cx="431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48"/>
            <p:cNvSpPr>
              <a:spLocks noChangeAspect="1" noChangeShapeType="1"/>
            </p:cNvSpPr>
            <p:nvPr/>
          </p:nvSpPr>
          <p:spPr bwMode="auto">
            <a:xfrm>
              <a:off x="1383" y="2613"/>
              <a:ext cx="431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49"/>
            <p:cNvSpPr>
              <a:spLocks noChangeAspect="1" noChangeShapeType="1"/>
            </p:cNvSpPr>
            <p:nvPr/>
          </p:nvSpPr>
          <p:spPr bwMode="auto">
            <a:xfrm>
              <a:off x="1202" y="2931"/>
              <a:ext cx="90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50"/>
            <p:cNvSpPr txBox="1">
              <a:spLocks noChangeAspect="1" noChangeArrowheads="1"/>
            </p:cNvSpPr>
            <p:nvPr/>
          </p:nvSpPr>
          <p:spPr bwMode="auto">
            <a:xfrm>
              <a:off x="1837" y="3520"/>
              <a:ext cx="31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0</a:t>
              </a:r>
              <a:r>
                <a:rPr kumimoji="0" lang="en-US" altLang="ja-JP" sz="16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gs</a:t>
              </a:r>
              <a:r>
                <a:rPr kumimoji="0" lang="en-US" altLang="ja-JP" sz="16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3" name="Text Box 51"/>
            <p:cNvSpPr txBox="1">
              <a:spLocks noChangeAspect="1" noChangeArrowheads="1"/>
            </p:cNvSpPr>
            <p:nvPr/>
          </p:nvSpPr>
          <p:spPr bwMode="auto">
            <a:xfrm>
              <a:off x="1837" y="2724"/>
              <a:ext cx="268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0</a:t>
              </a:r>
              <a:r>
                <a:rPr kumimoji="0" lang="en-US" altLang="ja-JP" sz="16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16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4" name="Text Box 52"/>
            <p:cNvSpPr txBox="1">
              <a:spLocks noChangeAspect="1" noChangeArrowheads="1"/>
            </p:cNvSpPr>
            <p:nvPr/>
          </p:nvSpPr>
          <p:spPr bwMode="auto">
            <a:xfrm>
              <a:off x="1837" y="2477"/>
              <a:ext cx="24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5" name="Text Box 53"/>
            <p:cNvSpPr txBox="1">
              <a:spLocks noChangeAspect="1" noChangeArrowheads="1"/>
            </p:cNvSpPr>
            <p:nvPr/>
          </p:nvSpPr>
          <p:spPr bwMode="auto">
            <a:xfrm>
              <a:off x="1837" y="3158"/>
              <a:ext cx="268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r>
                <a:rPr kumimoji="0" lang="en-US" altLang="ja-JP" sz="16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6" name="Text Box 54"/>
            <p:cNvSpPr txBox="1">
              <a:spLocks noChangeAspect="1" noChangeArrowheads="1"/>
            </p:cNvSpPr>
            <p:nvPr/>
          </p:nvSpPr>
          <p:spPr bwMode="auto">
            <a:xfrm>
              <a:off x="2064" y="2789"/>
              <a:ext cx="342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3α</a:t>
              </a:r>
              <a:endParaRPr kumimoji="0" lang="en-US" altLang="ja-JP" sz="2000" b="1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55"/>
            <p:cNvSpPr txBox="1">
              <a:spLocks noChangeAspect="1" noChangeArrowheads="1"/>
            </p:cNvSpPr>
            <p:nvPr/>
          </p:nvSpPr>
          <p:spPr bwMode="auto">
            <a:xfrm>
              <a:off x="1383" y="3673"/>
              <a:ext cx="419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12</a:t>
              </a:r>
              <a:r>
                <a:rPr kumimoji="0" lang="en-US" altLang="ja-JP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</a:t>
              </a:r>
              <a:endParaRPr kumimoji="0" lang="en-US" altLang="ja-JP" sz="2800" b="1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56"/>
            <p:cNvSpPr>
              <a:spLocks noChangeAspect="1" noChangeShapeType="1"/>
            </p:cNvSpPr>
            <p:nvPr/>
          </p:nvSpPr>
          <p:spPr bwMode="auto">
            <a:xfrm flipV="1">
              <a:off x="1610" y="2863"/>
              <a:ext cx="0" cy="72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57"/>
            <p:cNvSpPr>
              <a:spLocks noChangeAspect="1" noChangeShapeType="1"/>
            </p:cNvSpPr>
            <p:nvPr/>
          </p:nvSpPr>
          <p:spPr bwMode="auto">
            <a:xfrm>
              <a:off x="1383" y="2750"/>
              <a:ext cx="43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Box 58"/>
            <p:cNvSpPr txBox="1">
              <a:spLocks noChangeAspect="1" noChangeArrowheads="1"/>
            </p:cNvSpPr>
            <p:nvPr/>
          </p:nvSpPr>
          <p:spPr bwMode="auto">
            <a:xfrm>
              <a:off x="1837" y="2614"/>
              <a:ext cx="27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r>
                <a:rPr kumimoji="0" lang="en-US" altLang="ja-JP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r>
                <a:rPr kumimoji="0" lang="ja-JP" alt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－</a:t>
              </a:r>
            </a:p>
          </p:txBody>
        </p:sp>
        <p:sp>
          <p:nvSpPr>
            <p:cNvPr id="21" name="Line 59"/>
            <p:cNvSpPr>
              <a:spLocks noChangeAspect="1" noChangeShapeType="1"/>
            </p:cNvSpPr>
            <p:nvPr/>
          </p:nvSpPr>
          <p:spPr bwMode="auto">
            <a:xfrm flipH="1">
              <a:off x="907" y="2772"/>
              <a:ext cx="453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60"/>
            <p:cNvSpPr>
              <a:spLocks noChangeAspect="1" noChangeShapeType="1"/>
            </p:cNvSpPr>
            <p:nvPr/>
          </p:nvSpPr>
          <p:spPr bwMode="auto">
            <a:xfrm flipH="1" flipV="1">
              <a:off x="1156" y="2613"/>
              <a:ext cx="1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61"/>
            <p:cNvSpPr>
              <a:spLocks noChangeAspect="1" noChangeShapeType="1"/>
            </p:cNvSpPr>
            <p:nvPr/>
          </p:nvSpPr>
          <p:spPr bwMode="auto">
            <a:xfrm flipH="1" flipV="1">
              <a:off x="1133" y="2750"/>
              <a:ext cx="22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62"/>
            <p:cNvSpPr>
              <a:spLocks noChangeAspect="1" noChangeShapeType="1"/>
            </p:cNvSpPr>
            <p:nvPr/>
          </p:nvSpPr>
          <p:spPr bwMode="auto">
            <a:xfrm flipH="1">
              <a:off x="929" y="3271"/>
              <a:ext cx="431" cy="2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63"/>
            <p:cNvSpPr>
              <a:spLocks noChangeAspect="1" noChangeShapeType="1"/>
            </p:cNvSpPr>
            <p:nvPr/>
          </p:nvSpPr>
          <p:spPr bwMode="auto">
            <a:xfrm flipH="1" flipV="1">
              <a:off x="952" y="3566"/>
              <a:ext cx="408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64"/>
            <p:cNvSpPr>
              <a:spLocks noChangeAspect="1" noChangeArrowheads="1"/>
            </p:cNvSpPr>
            <p:nvPr/>
          </p:nvSpPr>
          <p:spPr bwMode="auto">
            <a:xfrm>
              <a:off x="658" y="2953"/>
              <a:ext cx="159" cy="409"/>
            </a:xfrm>
            <a:prstGeom prst="upArrow">
              <a:avLst>
                <a:gd name="adj1" fmla="val 50000"/>
                <a:gd name="adj2" fmla="val 64308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65"/>
            <p:cNvSpPr>
              <a:spLocks noChangeAspect="1" noChangeShapeType="1"/>
            </p:cNvSpPr>
            <p:nvPr/>
          </p:nvSpPr>
          <p:spPr bwMode="auto">
            <a:xfrm>
              <a:off x="1383" y="3589"/>
              <a:ext cx="43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46101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3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20713"/>
            <a:ext cx="395922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429000"/>
            <a:ext cx="4929187" cy="293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2875" y="411038"/>
            <a:ext cx="4643438" cy="1217613"/>
          </a:xfrm>
          <a:prstGeom prst="rect">
            <a:avLst/>
          </a:prstGeom>
          <a:solidFill>
            <a:srgbClr val="FFFF99">
              <a:alpha val="38000"/>
            </a:srgbClr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C+</a:t>
            </a:r>
            <a:r>
              <a:rPr kumimoji="0" lang="en-US" altLang="ja-JP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C→ 3α+3α</a:t>
            </a: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反応で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発見された共鳴構造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(A. </a:t>
            </a:r>
            <a:r>
              <a:rPr kumimoji="0" lang="en-US" altLang="ja-JP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Wuosmaa</a:t>
            </a: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et al., </a:t>
            </a:r>
            <a:r>
              <a:rPr kumimoji="0" lang="en-US" altLang="ja-JP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Phys. Rev. Lett. </a:t>
            </a:r>
            <a:r>
              <a:rPr kumimoji="0" lang="en-US" altLang="ja-JP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68</a:t>
            </a:r>
            <a:r>
              <a:rPr kumimoji="0" lang="en-US" altLang="ja-JP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(1992)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24075" y="1635001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2875" y="1995363"/>
            <a:ext cx="4427538" cy="1217613"/>
          </a:xfrm>
          <a:prstGeom prst="rect">
            <a:avLst/>
          </a:prstGeom>
          <a:solidFill>
            <a:srgbClr val="CCFFFF">
              <a:alpha val="38000"/>
            </a:srgbClr>
          </a:solidFill>
          <a:ln w="2857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微視的チャネル結合法による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理論計算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平林</a:t>
            </a: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, </a:t>
            </a:r>
            <a:r>
              <a: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櫻木</a:t>
            </a: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, </a:t>
            </a:r>
            <a:r>
              <a:rPr kumimoji="0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阿部</a:t>
            </a:r>
            <a:r>
              <a:rPr kumimoji="0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,</a:t>
            </a: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ja-JP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Phys.Rev.Lett</a:t>
            </a:r>
            <a:r>
              <a:rPr kumimoji="0" lang="en-US" altLang="ja-JP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r>
              <a:rPr kumimoji="0" lang="en-US" altLang="ja-JP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74</a:t>
            </a:r>
            <a:r>
              <a:rPr kumimoji="0" lang="en-US" altLang="ja-JP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(1995))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68313" y="3716338"/>
            <a:ext cx="3165475" cy="2617787"/>
            <a:chOff x="385" y="2341"/>
            <a:chExt cx="1994" cy="1649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 bwMode="auto">
            <a:xfrm>
              <a:off x="566" y="3407"/>
              <a:ext cx="340" cy="295"/>
              <a:chOff x="1202" y="2750"/>
              <a:chExt cx="680" cy="589"/>
            </a:xfrm>
          </p:grpSpPr>
          <p:sp>
            <p:nvSpPr>
              <p:cNvPr id="50" name="Oval 9"/>
              <p:cNvSpPr>
                <a:spLocks noChangeAspect="1" noChangeArrowheads="1"/>
              </p:cNvSpPr>
              <p:nvPr/>
            </p:nvSpPr>
            <p:spPr bwMode="auto">
              <a:xfrm>
                <a:off x="1202" y="2750"/>
                <a:ext cx="680" cy="589"/>
              </a:xfrm>
              <a:prstGeom prst="ellipse">
                <a:avLst/>
              </a:prstGeom>
              <a:gradFill rotWithShape="1">
                <a:gsLst>
                  <a:gs pos="0">
                    <a:srgbClr val="C7C7FF"/>
                  </a:gs>
                  <a:gs pos="100000">
                    <a:srgbClr val="C7C7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1" name="Group 10"/>
              <p:cNvGrpSpPr>
                <a:grpSpLocks noChangeAspect="1"/>
              </p:cNvGrpSpPr>
              <p:nvPr/>
            </p:nvGrpSpPr>
            <p:grpSpPr bwMode="auto">
              <a:xfrm>
                <a:off x="1247" y="2750"/>
                <a:ext cx="590" cy="544"/>
                <a:chOff x="1247" y="2750"/>
                <a:chExt cx="590" cy="543"/>
              </a:xfrm>
            </p:grpSpPr>
            <p:grpSp>
              <p:nvGrpSpPr>
                <p:cNvPr id="52" name="Group 11"/>
                <p:cNvGrpSpPr>
                  <a:grpSpLocks noChangeAspect="1"/>
                </p:cNvGrpSpPr>
                <p:nvPr/>
              </p:nvGrpSpPr>
              <p:grpSpPr bwMode="auto">
                <a:xfrm rot="1025772">
                  <a:off x="1247" y="2750"/>
                  <a:ext cx="453" cy="454"/>
                  <a:chOff x="2517" y="2568"/>
                  <a:chExt cx="453" cy="454"/>
                </a:xfrm>
              </p:grpSpPr>
              <p:sp>
                <p:nvSpPr>
                  <p:cNvPr id="6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" name="Oval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5" name="Oval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6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3" name="Group 16"/>
                <p:cNvGrpSpPr>
                  <a:grpSpLocks noChangeAspect="1"/>
                </p:cNvGrpSpPr>
                <p:nvPr/>
              </p:nvGrpSpPr>
              <p:grpSpPr bwMode="auto">
                <a:xfrm rot="37407664">
                  <a:off x="1247" y="2840"/>
                  <a:ext cx="453" cy="454"/>
                  <a:chOff x="2517" y="2568"/>
                  <a:chExt cx="453" cy="454"/>
                </a:xfrm>
              </p:grpSpPr>
              <p:sp>
                <p:nvSpPr>
                  <p:cNvPr id="59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0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4" name="Group 21"/>
                <p:cNvGrpSpPr>
                  <a:grpSpLocks noChangeAspect="1"/>
                </p:cNvGrpSpPr>
                <p:nvPr/>
              </p:nvGrpSpPr>
              <p:grpSpPr bwMode="auto">
                <a:xfrm rot="4824895">
                  <a:off x="1383" y="2795"/>
                  <a:ext cx="453" cy="454"/>
                  <a:chOff x="2517" y="2568"/>
                  <a:chExt cx="453" cy="454"/>
                </a:xfrm>
              </p:grpSpPr>
              <p:sp>
                <p:nvSpPr>
                  <p:cNvPr id="55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6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0" name="Group 26"/>
            <p:cNvGrpSpPr>
              <a:grpSpLocks noChangeAspect="1"/>
            </p:cNvGrpSpPr>
            <p:nvPr/>
          </p:nvGrpSpPr>
          <p:grpSpPr bwMode="auto">
            <a:xfrm>
              <a:off x="385" y="2341"/>
              <a:ext cx="749" cy="567"/>
              <a:chOff x="703" y="663"/>
              <a:chExt cx="1497" cy="1134"/>
            </a:xfrm>
          </p:grpSpPr>
          <p:sp>
            <p:nvSpPr>
              <p:cNvPr id="31" name="Oval 27"/>
              <p:cNvSpPr>
                <a:spLocks noChangeAspect="1" noChangeArrowheads="1"/>
              </p:cNvSpPr>
              <p:nvPr/>
            </p:nvSpPr>
            <p:spPr bwMode="auto">
              <a:xfrm>
                <a:off x="703" y="663"/>
                <a:ext cx="1497" cy="1134"/>
              </a:xfrm>
              <a:prstGeom prst="ellipse">
                <a:avLst/>
              </a:prstGeom>
              <a:gradFill rotWithShape="1">
                <a:gsLst>
                  <a:gs pos="0">
                    <a:srgbClr val="EDEDFF"/>
                  </a:gs>
                  <a:gs pos="100000">
                    <a:srgbClr val="EDEDFF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2" name="Group 28"/>
              <p:cNvGrpSpPr>
                <a:grpSpLocks noChangeAspect="1"/>
              </p:cNvGrpSpPr>
              <p:nvPr/>
            </p:nvGrpSpPr>
            <p:grpSpPr bwMode="auto">
              <a:xfrm>
                <a:off x="1565" y="1071"/>
                <a:ext cx="453" cy="454"/>
                <a:chOff x="1474" y="2115"/>
                <a:chExt cx="453" cy="454"/>
              </a:xfrm>
            </p:grpSpPr>
            <p:sp>
              <p:nvSpPr>
                <p:cNvPr id="45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" name="Group 34"/>
              <p:cNvGrpSpPr>
                <a:grpSpLocks noChangeAspect="1"/>
              </p:cNvGrpSpPr>
              <p:nvPr/>
            </p:nvGrpSpPr>
            <p:grpSpPr bwMode="auto">
              <a:xfrm>
                <a:off x="930" y="1207"/>
                <a:ext cx="453" cy="454"/>
                <a:chOff x="1474" y="2115"/>
                <a:chExt cx="453" cy="454"/>
              </a:xfrm>
            </p:grpSpPr>
            <p:sp>
              <p:nvSpPr>
                <p:cNvPr id="40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4" name="Group 40"/>
              <p:cNvGrpSpPr>
                <a:grpSpLocks noChangeAspect="1"/>
              </p:cNvGrpSpPr>
              <p:nvPr/>
            </p:nvGrpSpPr>
            <p:grpSpPr bwMode="auto">
              <a:xfrm>
                <a:off x="1066" y="754"/>
                <a:ext cx="453" cy="454"/>
                <a:chOff x="1474" y="2115"/>
                <a:chExt cx="453" cy="454"/>
              </a:xfrm>
            </p:grpSpPr>
            <p:sp>
              <p:nvSpPr>
                <p:cNvPr id="35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1" name="Line 46"/>
            <p:cNvSpPr>
              <a:spLocks noChangeAspect="1" noChangeShapeType="1"/>
            </p:cNvSpPr>
            <p:nvPr/>
          </p:nvSpPr>
          <p:spPr bwMode="auto">
            <a:xfrm>
              <a:off x="1383" y="3271"/>
              <a:ext cx="43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47"/>
            <p:cNvSpPr>
              <a:spLocks noChangeAspect="1" noChangeShapeType="1"/>
            </p:cNvSpPr>
            <p:nvPr/>
          </p:nvSpPr>
          <p:spPr bwMode="auto">
            <a:xfrm>
              <a:off x="1383" y="2863"/>
              <a:ext cx="431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48"/>
            <p:cNvSpPr>
              <a:spLocks noChangeAspect="1" noChangeShapeType="1"/>
            </p:cNvSpPr>
            <p:nvPr/>
          </p:nvSpPr>
          <p:spPr bwMode="auto">
            <a:xfrm>
              <a:off x="1383" y="2613"/>
              <a:ext cx="431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49"/>
            <p:cNvSpPr>
              <a:spLocks noChangeAspect="1" noChangeShapeType="1"/>
            </p:cNvSpPr>
            <p:nvPr/>
          </p:nvSpPr>
          <p:spPr bwMode="auto">
            <a:xfrm>
              <a:off x="1202" y="2931"/>
              <a:ext cx="90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50"/>
            <p:cNvSpPr txBox="1">
              <a:spLocks noChangeAspect="1" noChangeArrowheads="1"/>
            </p:cNvSpPr>
            <p:nvPr/>
          </p:nvSpPr>
          <p:spPr bwMode="auto">
            <a:xfrm>
              <a:off x="1837" y="3520"/>
              <a:ext cx="3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0</a:t>
              </a:r>
              <a:r>
                <a:rPr kumimoji="0" lang="en-US" altLang="ja-JP" sz="16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gs</a:t>
              </a:r>
              <a:r>
                <a:rPr kumimoji="0" lang="en-US" altLang="ja-JP" sz="16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6" name="Text Box 51"/>
            <p:cNvSpPr txBox="1">
              <a:spLocks noChangeAspect="1" noChangeArrowheads="1"/>
            </p:cNvSpPr>
            <p:nvPr/>
          </p:nvSpPr>
          <p:spPr bwMode="auto">
            <a:xfrm>
              <a:off x="1837" y="2724"/>
              <a:ext cx="2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0</a:t>
              </a:r>
              <a:r>
                <a:rPr kumimoji="0" lang="en-US" altLang="ja-JP" sz="16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16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7" name="Text Box 52"/>
            <p:cNvSpPr txBox="1">
              <a:spLocks noChangeAspect="1" noChangeArrowheads="1"/>
            </p:cNvSpPr>
            <p:nvPr/>
          </p:nvSpPr>
          <p:spPr bwMode="auto">
            <a:xfrm>
              <a:off x="1837" y="2477"/>
              <a:ext cx="2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8" name="Text Box 53"/>
            <p:cNvSpPr txBox="1">
              <a:spLocks noChangeAspect="1" noChangeArrowheads="1"/>
            </p:cNvSpPr>
            <p:nvPr/>
          </p:nvSpPr>
          <p:spPr bwMode="auto">
            <a:xfrm>
              <a:off x="1837" y="3158"/>
              <a:ext cx="2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16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r>
                <a:rPr kumimoji="0" lang="en-US" altLang="ja-JP" sz="16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</p:txBody>
        </p:sp>
        <p:sp>
          <p:nvSpPr>
            <p:cNvPr id="19" name="Text Box 54"/>
            <p:cNvSpPr txBox="1">
              <a:spLocks noChangeAspect="1" noChangeArrowheads="1"/>
            </p:cNvSpPr>
            <p:nvPr/>
          </p:nvSpPr>
          <p:spPr bwMode="auto">
            <a:xfrm>
              <a:off x="2064" y="2817"/>
              <a:ext cx="3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3α</a:t>
              </a:r>
              <a:endParaRPr kumimoji="0" lang="en-US" altLang="ja-JP" sz="16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Box 55"/>
            <p:cNvSpPr txBox="1">
              <a:spLocks noChangeAspect="1" noChangeArrowheads="1"/>
            </p:cNvSpPr>
            <p:nvPr/>
          </p:nvSpPr>
          <p:spPr bwMode="auto">
            <a:xfrm>
              <a:off x="1383" y="3702"/>
              <a:ext cx="3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12</a:t>
              </a:r>
              <a:r>
                <a:rPr kumimoji="0" lang="en-US" altLang="ja-JP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</a:t>
              </a:r>
              <a:endParaRPr kumimoji="0" lang="en-US" altLang="ja-JP" sz="2400" b="1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56"/>
            <p:cNvSpPr>
              <a:spLocks noChangeAspect="1" noChangeShapeType="1"/>
            </p:cNvSpPr>
            <p:nvPr/>
          </p:nvSpPr>
          <p:spPr bwMode="auto">
            <a:xfrm flipV="1">
              <a:off x="1610" y="2863"/>
              <a:ext cx="0" cy="72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57"/>
            <p:cNvSpPr>
              <a:spLocks noChangeAspect="1" noChangeShapeType="1"/>
            </p:cNvSpPr>
            <p:nvPr/>
          </p:nvSpPr>
          <p:spPr bwMode="auto">
            <a:xfrm>
              <a:off x="1383" y="2750"/>
              <a:ext cx="43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58"/>
            <p:cNvSpPr txBox="1">
              <a:spLocks noChangeAspect="1" noChangeArrowheads="1"/>
            </p:cNvSpPr>
            <p:nvPr/>
          </p:nvSpPr>
          <p:spPr bwMode="auto">
            <a:xfrm>
              <a:off x="1837" y="2614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r>
                <a:rPr kumimoji="0" lang="en-US" altLang="ja-JP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r>
                <a:rPr kumimoji="0" lang="ja-JP" altLang="en-US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－</a:t>
              </a:r>
            </a:p>
          </p:txBody>
        </p:sp>
        <p:sp>
          <p:nvSpPr>
            <p:cNvPr id="24" name="Line 59"/>
            <p:cNvSpPr>
              <a:spLocks noChangeAspect="1" noChangeShapeType="1"/>
            </p:cNvSpPr>
            <p:nvPr/>
          </p:nvSpPr>
          <p:spPr bwMode="auto">
            <a:xfrm flipH="1">
              <a:off x="907" y="2772"/>
              <a:ext cx="453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60"/>
            <p:cNvSpPr>
              <a:spLocks noChangeAspect="1" noChangeShapeType="1"/>
            </p:cNvSpPr>
            <p:nvPr/>
          </p:nvSpPr>
          <p:spPr bwMode="auto">
            <a:xfrm flipH="1" flipV="1">
              <a:off x="1156" y="2613"/>
              <a:ext cx="1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61"/>
            <p:cNvSpPr>
              <a:spLocks noChangeAspect="1" noChangeShapeType="1"/>
            </p:cNvSpPr>
            <p:nvPr/>
          </p:nvSpPr>
          <p:spPr bwMode="auto">
            <a:xfrm flipH="1" flipV="1">
              <a:off x="1133" y="2750"/>
              <a:ext cx="22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62"/>
            <p:cNvSpPr>
              <a:spLocks noChangeAspect="1" noChangeShapeType="1"/>
            </p:cNvSpPr>
            <p:nvPr/>
          </p:nvSpPr>
          <p:spPr bwMode="auto">
            <a:xfrm flipH="1">
              <a:off x="929" y="3271"/>
              <a:ext cx="431" cy="2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63"/>
            <p:cNvSpPr>
              <a:spLocks noChangeAspect="1" noChangeShapeType="1"/>
            </p:cNvSpPr>
            <p:nvPr/>
          </p:nvSpPr>
          <p:spPr bwMode="auto">
            <a:xfrm flipH="1" flipV="1">
              <a:off x="952" y="3566"/>
              <a:ext cx="408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64"/>
            <p:cNvSpPr>
              <a:spLocks noChangeAspect="1" noChangeArrowheads="1"/>
            </p:cNvSpPr>
            <p:nvPr/>
          </p:nvSpPr>
          <p:spPr bwMode="auto">
            <a:xfrm>
              <a:off x="658" y="2953"/>
              <a:ext cx="159" cy="409"/>
            </a:xfrm>
            <a:prstGeom prst="upArrow">
              <a:avLst>
                <a:gd name="adj1" fmla="val 50000"/>
                <a:gd name="adj2" fmla="val 64308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65"/>
            <p:cNvSpPr>
              <a:spLocks noChangeAspect="1" noChangeShapeType="1"/>
            </p:cNvSpPr>
            <p:nvPr/>
          </p:nvSpPr>
          <p:spPr bwMode="auto">
            <a:xfrm>
              <a:off x="1383" y="3589"/>
              <a:ext cx="43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4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3" name="Picture 2" descr="6-alphac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60350"/>
            <a:ext cx="2984500" cy="6408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6-alphac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349500"/>
            <a:ext cx="3446463" cy="3960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306522"/>
            <a:ext cx="49323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 i="1" dirty="0">
                <a:solidFill>
                  <a:schemeClr val="hlink"/>
                </a:solidFill>
                <a:latin typeface="+mj-lt"/>
              </a:rPr>
              <a:t>Y. </a:t>
            </a:r>
            <a:r>
              <a:rPr lang="en-US" altLang="ja-JP" b="1" i="1" dirty="0" err="1">
                <a:solidFill>
                  <a:schemeClr val="hlink"/>
                </a:solidFill>
                <a:latin typeface="+mj-lt"/>
              </a:rPr>
              <a:t>Hirabayashi</a:t>
            </a:r>
            <a:r>
              <a:rPr lang="en-US" altLang="ja-JP" b="1" i="1" dirty="0">
                <a:solidFill>
                  <a:schemeClr val="hlink"/>
                </a:solidFill>
                <a:latin typeface="+mj-lt"/>
              </a:rPr>
              <a:t>,  Y. Sakuragi,  Y. Abe,</a:t>
            </a:r>
          </a:p>
          <a:p>
            <a:r>
              <a:rPr lang="en-US" altLang="ja-JP" b="1" i="1" dirty="0">
                <a:solidFill>
                  <a:schemeClr val="hlink"/>
                </a:solidFill>
                <a:latin typeface="+mj-lt"/>
              </a:rPr>
              <a:t>Phys. Rev. Lett. 74, 4141 (1995)</a:t>
            </a:r>
          </a:p>
          <a:p>
            <a:endParaRPr lang="en-US" altLang="ja-JP" b="1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ja-JP" b="1" i="1" dirty="0">
                <a:latin typeface="+mj-lt"/>
              </a:rPr>
              <a:t>Microscopic Coupled-Channels calculation</a:t>
            </a:r>
          </a:p>
          <a:p>
            <a:r>
              <a:rPr lang="en-US" altLang="ja-JP" b="1" i="1" dirty="0">
                <a:latin typeface="+mj-lt"/>
              </a:rPr>
              <a:t>with DDM3Y  DF-model interactions:</a:t>
            </a:r>
          </a:p>
          <a:p>
            <a:r>
              <a:rPr lang="en-US" altLang="ja-JP" b="1" i="1" dirty="0">
                <a:solidFill>
                  <a:schemeClr val="hlink"/>
                </a:solidFill>
                <a:latin typeface="+mj-lt"/>
              </a:rPr>
              <a:t>3a+3a,  3a+</a:t>
            </a:r>
            <a:r>
              <a:rPr lang="en-US" altLang="ja-JP" b="1" i="1" baseline="30000" dirty="0">
                <a:solidFill>
                  <a:schemeClr val="hlink"/>
                </a:solidFill>
                <a:latin typeface="+mj-lt"/>
              </a:rPr>
              <a:t>12</a:t>
            </a:r>
            <a:r>
              <a:rPr lang="en-US" altLang="ja-JP" b="1" i="1" dirty="0">
                <a:solidFill>
                  <a:schemeClr val="hlink"/>
                </a:solidFill>
                <a:latin typeface="+mj-lt"/>
              </a:rPr>
              <a:t>C configuration,  </a:t>
            </a:r>
            <a:r>
              <a:rPr lang="en-US" altLang="ja-JP" b="1" i="1" dirty="0">
                <a:solidFill>
                  <a:srgbClr val="FF0000"/>
                </a:solidFill>
                <a:latin typeface="+mj-lt"/>
              </a:rPr>
              <a:t>not </a:t>
            </a:r>
            <a:r>
              <a:rPr lang="en-US" altLang="ja-JP" b="1" i="1" dirty="0" smtClean="0">
                <a:solidFill>
                  <a:srgbClr val="FF0000"/>
                </a:solidFill>
                <a:latin typeface="+mj-lt"/>
              </a:rPr>
              <a:t>6α-chain </a:t>
            </a:r>
            <a:r>
              <a:rPr lang="en-US" altLang="ja-JP" b="1" i="1" dirty="0">
                <a:solidFill>
                  <a:srgbClr val="FF0000"/>
                </a:solidFill>
                <a:latin typeface="+mj-lt"/>
              </a:rPr>
              <a:t>states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0200" y="1052513"/>
            <a:ext cx="4968304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07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3" name="Picture 2" descr="CC-BeO-mul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925"/>
            <a:ext cx="8229600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457200" y="346869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defTabSz="914400"/>
            <a:r>
              <a:rPr lang="en-US" altLang="ja-JP" sz="2200" baseline="30000" dirty="0" smtClean="0">
                <a:effectLst/>
              </a:rPr>
              <a:t>12</a:t>
            </a:r>
            <a:r>
              <a:rPr lang="en-US" altLang="ja-JP" sz="2200" dirty="0" smtClean="0">
                <a:effectLst/>
              </a:rPr>
              <a:t>C+</a:t>
            </a:r>
            <a:r>
              <a:rPr lang="en-US" altLang="ja-JP" sz="2200" baseline="30000" dirty="0" smtClean="0">
                <a:effectLst/>
              </a:rPr>
              <a:t>12</a:t>
            </a:r>
            <a:r>
              <a:rPr lang="en-US" altLang="ja-JP" sz="2200" dirty="0" smtClean="0">
                <a:effectLst/>
              </a:rPr>
              <a:t>C inelastic scattering to both </a:t>
            </a:r>
            <a:r>
              <a:rPr lang="en-US" altLang="ja-JP" sz="2200" dirty="0" smtClean="0">
                <a:solidFill>
                  <a:srgbClr val="FF0000"/>
                </a:solidFill>
                <a:effectLst/>
              </a:rPr>
              <a:t>di-nuclear-molecule</a:t>
            </a:r>
            <a:r>
              <a:rPr lang="en-US" altLang="ja-JP" sz="2200" dirty="0" smtClean="0">
                <a:effectLst/>
              </a:rPr>
              <a:t>-like states and </a:t>
            </a:r>
            <a:r>
              <a:rPr lang="en-US" altLang="ja-JP" sz="2200" dirty="0" smtClean="0">
                <a:solidFill>
                  <a:srgbClr val="FF0000"/>
                </a:solidFill>
                <a:effectLst/>
              </a:rPr>
              <a:t>multi-cluster-like</a:t>
            </a:r>
            <a:r>
              <a:rPr lang="en-US" altLang="ja-JP" sz="2200" dirty="0" smtClean="0">
                <a:effectLst/>
              </a:rPr>
              <a:t> states</a:t>
            </a:r>
          </a:p>
        </p:txBody>
      </p:sp>
      <p:pic>
        <p:nvPicPr>
          <p:cNvPr id="4" name="Picture 3" descr="12C-c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6792"/>
            <a:ext cx="4327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12C-mul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6792"/>
            <a:ext cx="43211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56325" y="1056684"/>
            <a:ext cx="2496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ja-JP" b="1" i="1" dirty="0" smtClean="0">
                <a:latin typeface="+mj-lt"/>
              </a:rPr>
              <a:t>Y. Sakuragi et al., (1999)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313" y="188913"/>
            <a:ext cx="8351837" cy="10080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3" name="Picture 6" descr="fig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885436" cy="56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5003800" y="2205038"/>
            <a:ext cx="3357563" cy="3233737"/>
            <a:chOff x="3198" y="1409"/>
            <a:chExt cx="2115" cy="2037"/>
          </a:xfrm>
        </p:grpSpPr>
        <p:sp>
          <p:nvSpPr>
            <p:cNvPr id="5" name="Line 124"/>
            <p:cNvSpPr>
              <a:spLocks noChangeAspect="1" noChangeShapeType="1"/>
            </p:cNvSpPr>
            <p:nvPr/>
          </p:nvSpPr>
          <p:spPr bwMode="auto">
            <a:xfrm flipH="1">
              <a:off x="3825" y="2069"/>
              <a:ext cx="525" cy="7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Line 125"/>
            <p:cNvSpPr>
              <a:spLocks noChangeAspect="1" noChangeShapeType="1"/>
            </p:cNvSpPr>
            <p:nvPr/>
          </p:nvSpPr>
          <p:spPr bwMode="auto">
            <a:xfrm flipH="1" flipV="1">
              <a:off x="4124" y="1852"/>
              <a:ext cx="2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Line 126"/>
            <p:cNvSpPr>
              <a:spLocks noChangeAspect="1" noChangeShapeType="1"/>
            </p:cNvSpPr>
            <p:nvPr/>
          </p:nvSpPr>
          <p:spPr bwMode="auto">
            <a:xfrm flipH="1" flipV="1">
              <a:off x="4096" y="2016"/>
              <a:ext cx="273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128"/>
            <p:cNvSpPr>
              <a:spLocks noChangeAspect="1" noChangeShapeType="1"/>
            </p:cNvSpPr>
            <p:nvPr/>
          </p:nvSpPr>
          <p:spPr bwMode="auto">
            <a:xfrm flipH="1" flipV="1">
              <a:off x="3879" y="2996"/>
              <a:ext cx="49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129"/>
            <p:cNvSpPr>
              <a:spLocks noChangeAspect="1" noChangeArrowheads="1"/>
            </p:cNvSpPr>
            <p:nvPr/>
          </p:nvSpPr>
          <p:spPr bwMode="auto">
            <a:xfrm>
              <a:off x="3526" y="2260"/>
              <a:ext cx="191" cy="491"/>
            </a:xfrm>
            <a:prstGeom prst="upArrow">
              <a:avLst>
                <a:gd name="adj1" fmla="val 50000"/>
                <a:gd name="adj2" fmla="val 642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133"/>
            <p:cNvGrpSpPr>
              <a:grpSpLocks/>
            </p:cNvGrpSpPr>
            <p:nvPr/>
          </p:nvGrpSpPr>
          <p:grpSpPr bwMode="auto">
            <a:xfrm>
              <a:off x="3379" y="2795"/>
              <a:ext cx="490" cy="424"/>
              <a:chOff x="3560" y="3022"/>
              <a:chExt cx="490" cy="424"/>
            </a:xfrm>
          </p:grpSpPr>
          <p:sp>
            <p:nvSpPr>
              <p:cNvPr id="51" name="Oval 74"/>
              <p:cNvSpPr>
                <a:spLocks noChangeAspect="1" noChangeArrowheads="1"/>
              </p:cNvSpPr>
              <p:nvPr/>
            </p:nvSpPr>
            <p:spPr bwMode="auto">
              <a:xfrm>
                <a:off x="3560" y="3022"/>
                <a:ext cx="490" cy="424"/>
              </a:xfrm>
              <a:prstGeom prst="ellipse">
                <a:avLst/>
              </a:prstGeom>
              <a:gradFill rotWithShape="1">
                <a:gsLst>
                  <a:gs pos="0">
                    <a:srgbClr val="C7C7FF"/>
                  </a:gs>
                  <a:gs pos="100000">
                    <a:srgbClr val="C7C7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Oval 77"/>
              <p:cNvSpPr>
                <a:spLocks noChangeAspect="1" noChangeArrowheads="1"/>
              </p:cNvSpPr>
              <p:nvPr/>
            </p:nvSpPr>
            <p:spPr bwMode="auto">
              <a:xfrm rot="1025772">
                <a:off x="3732" y="3026"/>
                <a:ext cx="131" cy="1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Oval 78"/>
              <p:cNvSpPr>
                <a:spLocks noChangeAspect="1" noChangeArrowheads="1"/>
              </p:cNvSpPr>
              <p:nvPr/>
            </p:nvSpPr>
            <p:spPr bwMode="auto">
              <a:xfrm rot="1025772">
                <a:off x="3787" y="3113"/>
                <a:ext cx="131" cy="1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Oval 79"/>
              <p:cNvSpPr>
                <a:spLocks noChangeAspect="1" noChangeArrowheads="1"/>
              </p:cNvSpPr>
              <p:nvPr/>
            </p:nvSpPr>
            <p:spPr bwMode="auto">
              <a:xfrm rot="1025772">
                <a:off x="3797" y="3148"/>
                <a:ext cx="131" cy="132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Oval 80"/>
              <p:cNvSpPr>
                <a:spLocks noChangeAspect="1" noChangeArrowheads="1"/>
              </p:cNvSpPr>
              <p:nvPr/>
            </p:nvSpPr>
            <p:spPr bwMode="auto">
              <a:xfrm rot="1025772">
                <a:off x="3610" y="3091"/>
                <a:ext cx="131" cy="132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Oval 82"/>
              <p:cNvSpPr>
                <a:spLocks noChangeAspect="1" noChangeArrowheads="1"/>
              </p:cNvSpPr>
              <p:nvPr/>
            </p:nvSpPr>
            <p:spPr bwMode="auto">
              <a:xfrm rot="37407664">
                <a:off x="3592" y="3196"/>
                <a:ext cx="131" cy="1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Oval 83"/>
              <p:cNvSpPr>
                <a:spLocks noChangeAspect="1" noChangeArrowheads="1"/>
              </p:cNvSpPr>
              <p:nvPr/>
            </p:nvSpPr>
            <p:spPr bwMode="auto">
              <a:xfrm rot="37407664">
                <a:off x="3788" y="3173"/>
                <a:ext cx="131" cy="1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Oval 84"/>
              <p:cNvSpPr>
                <a:spLocks noChangeAspect="1" noChangeArrowheads="1"/>
              </p:cNvSpPr>
              <p:nvPr/>
            </p:nvSpPr>
            <p:spPr bwMode="auto">
              <a:xfrm rot="37407664">
                <a:off x="3696" y="3203"/>
                <a:ext cx="131" cy="132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Oval 85"/>
              <p:cNvSpPr>
                <a:spLocks noChangeAspect="1" noChangeArrowheads="1"/>
              </p:cNvSpPr>
              <p:nvPr/>
            </p:nvSpPr>
            <p:spPr bwMode="auto">
              <a:xfrm rot="37407664">
                <a:off x="3651" y="3294"/>
                <a:ext cx="131" cy="132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Oval 87"/>
              <p:cNvSpPr>
                <a:spLocks noChangeAspect="1" noChangeArrowheads="1"/>
              </p:cNvSpPr>
              <p:nvPr/>
            </p:nvSpPr>
            <p:spPr bwMode="auto">
              <a:xfrm rot="4824895">
                <a:off x="3878" y="3158"/>
                <a:ext cx="132" cy="1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Oval 88"/>
              <p:cNvSpPr>
                <a:spLocks noChangeAspect="1" noChangeArrowheads="1"/>
              </p:cNvSpPr>
              <p:nvPr/>
            </p:nvSpPr>
            <p:spPr bwMode="auto">
              <a:xfrm rot="4824895">
                <a:off x="3696" y="3113"/>
                <a:ext cx="132" cy="1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Oval 89"/>
              <p:cNvSpPr>
                <a:spLocks noChangeAspect="1" noChangeArrowheads="1"/>
              </p:cNvSpPr>
              <p:nvPr/>
            </p:nvSpPr>
            <p:spPr bwMode="auto">
              <a:xfrm rot="4824895">
                <a:off x="3804" y="3249"/>
                <a:ext cx="131" cy="132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Oval 90"/>
              <p:cNvSpPr>
                <a:spLocks noChangeAspect="1" noChangeArrowheads="1"/>
              </p:cNvSpPr>
              <p:nvPr/>
            </p:nvSpPr>
            <p:spPr bwMode="auto">
              <a:xfrm rot="4824895">
                <a:off x="3833" y="3067"/>
                <a:ext cx="131" cy="132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Oval 131"/>
              <p:cNvSpPr>
                <a:spLocks noChangeAspect="1" noChangeArrowheads="1"/>
              </p:cNvSpPr>
              <p:nvPr/>
            </p:nvSpPr>
            <p:spPr bwMode="auto">
              <a:xfrm rot="37407664">
                <a:off x="3833" y="3203"/>
                <a:ext cx="131" cy="132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Oval 132"/>
              <p:cNvSpPr>
                <a:spLocks noChangeAspect="1" noChangeArrowheads="1"/>
              </p:cNvSpPr>
              <p:nvPr/>
            </p:nvSpPr>
            <p:spPr bwMode="auto">
              <a:xfrm rot="4824895">
                <a:off x="3787" y="3294"/>
                <a:ext cx="132" cy="131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194"/>
            <p:cNvGrpSpPr>
              <a:grpSpLocks/>
            </p:cNvGrpSpPr>
            <p:nvPr/>
          </p:nvGrpSpPr>
          <p:grpSpPr bwMode="auto">
            <a:xfrm>
              <a:off x="3198" y="1525"/>
              <a:ext cx="899" cy="681"/>
              <a:chOff x="3379" y="1752"/>
              <a:chExt cx="899" cy="681"/>
            </a:xfrm>
          </p:grpSpPr>
          <p:sp>
            <p:nvSpPr>
              <p:cNvPr id="26" name="Oval 92"/>
              <p:cNvSpPr>
                <a:spLocks noChangeAspect="1" noChangeArrowheads="1"/>
              </p:cNvSpPr>
              <p:nvPr/>
            </p:nvSpPr>
            <p:spPr bwMode="auto">
              <a:xfrm>
                <a:off x="3379" y="1752"/>
                <a:ext cx="899" cy="681"/>
              </a:xfrm>
              <a:prstGeom prst="ellipse">
                <a:avLst/>
              </a:prstGeom>
              <a:gradFill rotWithShape="1">
                <a:gsLst>
                  <a:gs pos="0">
                    <a:srgbClr val="EDEDFF"/>
                  </a:gs>
                  <a:gs pos="100000">
                    <a:srgbClr val="EDEDFF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7" name="Group 93"/>
              <p:cNvGrpSpPr>
                <a:grpSpLocks noChangeAspect="1"/>
              </p:cNvGrpSpPr>
              <p:nvPr/>
            </p:nvGrpSpPr>
            <p:grpSpPr bwMode="auto">
              <a:xfrm>
                <a:off x="3969" y="1979"/>
                <a:ext cx="272" cy="273"/>
                <a:chOff x="1474" y="2115"/>
                <a:chExt cx="453" cy="454"/>
              </a:xfrm>
            </p:grpSpPr>
            <p:sp>
              <p:nvSpPr>
                <p:cNvPr id="46" name="Oval 94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115"/>
                  <a:ext cx="453" cy="4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11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38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6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251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" name="Group 135"/>
              <p:cNvGrpSpPr>
                <a:grpSpLocks noChangeAspect="1"/>
              </p:cNvGrpSpPr>
              <p:nvPr/>
            </p:nvGrpSpPr>
            <p:grpSpPr bwMode="auto">
              <a:xfrm rot="-4117585">
                <a:off x="3392" y="1874"/>
                <a:ext cx="490" cy="425"/>
                <a:chOff x="1202" y="2750"/>
                <a:chExt cx="680" cy="589"/>
              </a:xfrm>
            </p:grpSpPr>
            <p:sp>
              <p:nvSpPr>
                <p:cNvPr id="29" name="Oval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1202" y="2750"/>
                  <a:ext cx="68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C7FF"/>
                    </a:gs>
                    <a:gs pos="100000">
                      <a:srgbClr val="C7C7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0" name="Group 137"/>
                <p:cNvGrpSpPr>
                  <a:grpSpLocks noChangeAspect="1"/>
                </p:cNvGrpSpPr>
                <p:nvPr/>
              </p:nvGrpSpPr>
              <p:grpSpPr bwMode="auto">
                <a:xfrm>
                  <a:off x="1247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31" name="Group 138"/>
                  <p:cNvGrpSpPr>
                    <a:grpSpLocks noChangeAspect="1"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42" name="Oval 1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" name="Oval 1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" name="Oval 1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5" name="Oval 1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32" name="Group 143"/>
                  <p:cNvGrpSpPr>
                    <a:grpSpLocks noChangeAspect="1"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38" name="Oval 1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" name="Oval 1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33" name="Group 148"/>
                  <p:cNvGrpSpPr>
                    <a:grpSpLocks noChangeAspect="1"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34" name="Oval 1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" name="Oval 1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" name="Oval 1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</p:grpSp>
        <p:grpSp>
          <p:nvGrpSpPr>
            <p:cNvPr id="12" name="Group 198"/>
            <p:cNvGrpSpPr>
              <a:grpSpLocks/>
            </p:cNvGrpSpPr>
            <p:nvPr/>
          </p:nvGrpSpPr>
          <p:grpSpPr bwMode="auto">
            <a:xfrm>
              <a:off x="4332" y="1409"/>
              <a:ext cx="981" cy="2037"/>
              <a:chOff x="4332" y="1409"/>
              <a:chExt cx="981" cy="2037"/>
            </a:xfrm>
          </p:grpSpPr>
          <p:sp>
            <p:nvSpPr>
              <p:cNvPr id="13" name="Line 112"/>
              <p:cNvSpPr>
                <a:spLocks noChangeAspect="1" noChangeShapeType="1"/>
              </p:cNvSpPr>
              <p:nvPr/>
            </p:nvSpPr>
            <p:spPr bwMode="auto">
              <a:xfrm>
                <a:off x="4396" y="2152"/>
                <a:ext cx="518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Line 113"/>
              <p:cNvSpPr>
                <a:spLocks noChangeAspect="1" noChangeShapeType="1"/>
              </p:cNvSpPr>
              <p:nvPr/>
            </p:nvSpPr>
            <p:spPr bwMode="auto">
              <a:xfrm>
                <a:off x="4396" y="1852"/>
                <a:ext cx="518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Line 114"/>
              <p:cNvSpPr>
                <a:spLocks noChangeAspect="1" noChangeShapeType="1"/>
              </p:cNvSpPr>
              <p:nvPr/>
            </p:nvSpPr>
            <p:spPr bwMode="auto">
              <a:xfrm>
                <a:off x="4332" y="1706"/>
                <a:ext cx="95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4942" y="2925"/>
                <a:ext cx="3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</a:rPr>
                  <a:t>0</a:t>
                </a:r>
                <a:r>
                  <a:rPr kumimoji="0" lang="en-US" altLang="ja-JP" sz="18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</a:rPr>
                  <a:t>gs</a:t>
                </a:r>
                <a:r>
                  <a:rPr kumimoji="0" lang="en-US" altLang="ja-JP" sz="1800" b="1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7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4922" y="2076"/>
                <a:ext cx="3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</a:rPr>
                  <a:t>0</a:t>
                </a:r>
                <a:r>
                  <a:rPr kumimoji="0" lang="en-US" altLang="ja-JP" sz="18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altLang="ja-JP" sz="1800" b="1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8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4922" y="1735"/>
                <a:ext cx="2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altLang="ja-JP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en-US" altLang="ja-JP" sz="16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+</a:t>
                </a:r>
              </a:p>
            </p:txBody>
          </p:sp>
          <p:sp>
            <p:nvSpPr>
              <p:cNvPr id="19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4649" y="1409"/>
                <a:ext cx="6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rPr>
                  <a:t>12</a:t>
                </a:r>
                <a:r>
                  <a:rPr kumimoji="0" lang="en-US" altLang="ja-JP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rPr>
                  <a:t>C+</a:t>
                </a:r>
                <a:r>
                  <a:rPr kumimoji="0" lang="en-US" altLang="ja-JP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α</a:t>
                </a:r>
              </a:p>
            </p:txBody>
          </p:sp>
          <p:sp>
            <p:nvSpPr>
              <p:cNvPr id="20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4396" y="3081"/>
                <a:ext cx="46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rPr>
                  <a:t>16</a:t>
                </a:r>
                <a:r>
                  <a:rPr kumimoji="0" lang="en-US" altLang="ja-JP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rPr>
                  <a:t>O</a:t>
                </a:r>
                <a:endParaRPr kumimoji="0" lang="en-US" altLang="ja-JP" sz="32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21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4785" y="2160"/>
                <a:ext cx="0" cy="871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122"/>
              <p:cNvSpPr>
                <a:spLocks noChangeAspect="1" noChangeShapeType="1"/>
              </p:cNvSpPr>
              <p:nvPr/>
            </p:nvSpPr>
            <p:spPr bwMode="auto">
              <a:xfrm>
                <a:off x="4377" y="2069"/>
                <a:ext cx="51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4922" y="1916"/>
                <a:ext cx="3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en-US" altLang="ja-JP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ja-JP" altLang="en-US" sz="16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－</a:t>
                </a:r>
              </a:p>
            </p:txBody>
          </p:sp>
          <p:sp>
            <p:nvSpPr>
              <p:cNvPr id="24" name="Line 130"/>
              <p:cNvSpPr>
                <a:spLocks noChangeAspect="1" noChangeShapeType="1"/>
              </p:cNvSpPr>
              <p:nvPr/>
            </p:nvSpPr>
            <p:spPr bwMode="auto">
              <a:xfrm>
                <a:off x="4396" y="3023"/>
                <a:ext cx="51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197"/>
              <p:cNvSpPr>
                <a:spLocks noChangeShapeType="1"/>
              </p:cNvSpPr>
              <p:nvPr/>
            </p:nvSpPr>
            <p:spPr bwMode="auto">
              <a:xfrm flipV="1">
                <a:off x="4558" y="2069"/>
                <a:ext cx="0" cy="953"/>
              </a:xfrm>
              <a:prstGeom prst="line">
                <a:avLst/>
              </a:prstGeom>
              <a:noFill/>
              <a:ln w="101600">
                <a:solidFill>
                  <a:srgbClr val="33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6" name="Text Box 200"/>
          <p:cNvSpPr txBox="1">
            <a:spLocks noChangeArrowheads="1"/>
          </p:cNvSpPr>
          <p:nvPr/>
        </p:nvSpPr>
        <p:spPr bwMode="auto">
          <a:xfrm>
            <a:off x="5003800" y="404813"/>
            <a:ext cx="3211513" cy="1687512"/>
          </a:xfrm>
          <a:prstGeom prst="rect">
            <a:avLst/>
          </a:prstGeom>
          <a:noFill/>
          <a:ln w="57150" cmpd="thickThin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en-US" altLang="ja-JP" sz="2800" b="1" baseline="30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 16</a:t>
            </a:r>
            <a:r>
              <a:rPr lang="en-US" altLang="ja-JP" sz="2800" b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O</a:t>
            </a:r>
            <a:r>
              <a:rPr lang="en-US" altLang="ja-JP" sz="2800" b="1" baseline="-25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gs</a:t>
            </a:r>
            <a:r>
              <a:rPr lang="en-US" altLang="ja-JP" sz="2800" b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+ </a:t>
            </a:r>
            <a:r>
              <a:rPr lang="en-US" altLang="ja-JP" sz="2800" b="1" baseline="30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16</a:t>
            </a:r>
            <a:r>
              <a:rPr lang="en-US" altLang="ja-JP" sz="2800" b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O</a:t>
            </a:r>
            <a:r>
              <a:rPr lang="en-US" altLang="ja-JP" sz="2800" b="1" baseline="-25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gs</a:t>
            </a:r>
          </a:p>
          <a:p>
            <a:pPr defTabSz="914400">
              <a:lnSpc>
                <a:spcPct val="120000"/>
              </a:lnSpc>
            </a:pPr>
            <a:r>
              <a:rPr lang="ja-JP" altLang="en-US" sz="2800" b="1" baseline="-25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　        </a:t>
            </a:r>
            <a:r>
              <a:rPr lang="ja-JP" altLang="en-US" sz="2800" b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→</a:t>
            </a:r>
            <a:r>
              <a:rPr lang="ja-JP" altLang="en-US" sz="2800" b="1" baseline="-25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800" b="1" baseline="30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16</a:t>
            </a:r>
            <a:r>
              <a:rPr lang="en-US" altLang="ja-JP" sz="2800" b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O</a:t>
            </a:r>
            <a:r>
              <a:rPr lang="en-US" altLang="ja-JP" sz="2800" b="1" baseline="-25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gs</a:t>
            </a:r>
            <a:r>
              <a:rPr lang="en-US" altLang="ja-JP" sz="2800" b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+ </a:t>
            </a:r>
            <a:r>
              <a:rPr lang="en-US" altLang="ja-JP" sz="2800" b="1" baseline="30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16</a:t>
            </a:r>
            <a:r>
              <a:rPr lang="en-US" altLang="ja-JP" sz="2800" b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O</a:t>
            </a:r>
            <a:r>
              <a:rPr lang="en-US" altLang="ja-JP" sz="2800" b="1" baseline="30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*  </a:t>
            </a:r>
          </a:p>
          <a:p>
            <a:pPr defTabSz="914400">
              <a:lnSpc>
                <a:spcPct val="120000"/>
              </a:lnSpc>
            </a:pPr>
            <a:r>
              <a:rPr lang="en-US" altLang="ja-JP" sz="2800" b="1" baseline="-25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          </a:t>
            </a:r>
            <a:r>
              <a:rPr lang="en-US" altLang="ja-JP" sz="2800" b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→</a:t>
            </a:r>
            <a:r>
              <a:rPr lang="en-US" altLang="ja-JP" sz="2800" b="1" baseline="-25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800" b="1" baseline="30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16</a:t>
            </a:r>
            <a:r>
              <a:rPr lang="en-US" altLang="ja-JP" sz="2800" b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O</a:t>
            </a:r>
            <a:r>
              <a:rPr lang="en-US" altLang="ja-JP" sz="2800" b="1" baseline="30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* </a:t>
            </a:r>
            <a:r>
              <a:rPr lang="en-US" altLang="ja-JP" sz="2800" b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+ </a:t>
            </a:r>
            <a:r>
              <a:rPr lang="en-US" altLang="ja-JP" sz="2800" b="1" baseline="30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16</a:t>
            </a:r>
            <a:r>
              <a:rPr lang="en-US" altLang="ja-JP" sz="2800" b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O</a:t>
            </a:r>
            <a:r>
              <a:rPr lang="en-US" altLang="ja-JP" sz="2800" b="1" baseline="300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*</a:t>
            </a:r>
            <a:endParaRPr lang="en-US" altLang="ja-JP" sz="2800" b="1" baseline="-2500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67" name="Text Box 201"/>
          <p:cNvSpPr txBox="1">
            <a:spLocks noChangeArrowheads="1"/>
          </p:cNvSpPr>
          <p:nvPr/>
        </p:nvSpPr>
        <p:spPr bwMode="auto">
          <a:xfrm>
            <a:off x="5127625" y="5568950"/>
            <a:ext cx="3019425" cy="425450"/>
          </a:xfrm>
          <a:prstGeom prst="rect">
            <a:avLst/>
          </a:prstGeom>
          <a:solidFill>
            <a:srgbClr val="99CC00">
              <a:alpha val="28999"/>
            </a:srgbClr>
          </a:solidFill>
          <a:ln w="2857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勝間、櫻木、岡部（２０００）</a:t>
            </a:r>
          </a:p>
        </p:txBody>
      </p:sp>
    </p:spTree>
    <p:extLst>
      <p:ext uri="{BB962C8B-B14F-4D97-AF65-F5344CB8AC3E}">
        <p14:creationId xmlns:p14="http://schemas.microsoft.com/office/powerpoint/2010/main" val="23577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41481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1497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445542"/>
            <a:ext cx="7524750" cy="1111250"/>
          </a:xfrm>
          <a:prstGeom prst="rect">
            <a:avLst/>
          </a:prstGeom>
          <a:solidFill>
            <a:srgbClr val="CCFFFF">
              <a:alpha val="28999"/>
            </a:srgbClr>
          </a:solidFill>
          <a:ln w="127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“12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C+</a:t>
            </a:r>
            <a:r>
              <a:rPr kumimoji="0" lang="en-US" altLang="ja-JP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12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C→</a:t>
            </a:r>
            <a:r>
              <a:rPr kumimoji="0" lang="en-US" altLang="ja-JP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8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Be</a:t>
            </a:r>
            <a:r>
              <a:rPr kumimoji="0" lang="en-US" altLang="ja-JP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g.s.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+</a:t>
            </a:r>
            <a:r>
              <a:rPr kumimoji="0" lang="en-US" altLang="ja-JP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16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</a:t>
            </a:r>
            <a:r>
              <a:rPr kumimoji="0" lang="en-US" altLang="ja-JP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g.s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 resonance reaction around </a:t>
            </a:r>
            <a:r>
              <a:rPr kumimoji="0" lang="en-US" altLang="ja-JP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</a:t>
            </a:r>
            <a:r>
              <a:rPr kumimoji="0" lang="en-US" altLang="ja-JP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c.m</a:t>
            </a:r>
            <a:r>
              <a:rPr kumimoji="0" lang="en-US" altLang="ja-JP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=32.5 MeV”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  </a:t>
            </a:r>
            <a:r>
              <a:rPr kumimoji="0" lang="en-US" altLang="ja-JP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M. </a:t>
            </a:r>
            <a:r>
              <a:rPr kumimoji="0" lang="en-US" altLang="ja-JP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Takashina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M. Ito, Y. Kudo, S. Okabe, and Y. Sakuragi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   </a:t>
            </a:r>
            <a:r>
              <a:rPr kumimoji="0" lang="en-US" altLang="ja-JP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Phys. Rev. C </a:t>
            </a:r>
            <a:r>
              <a:rPr kumimoji="0" lang="en-US" altLang="ja-JP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67</a:t>
            </a:r>
            <a:r>
              <a:rPr kumimoji="0" lang="en-US" altLang="ja-JP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014609 (2003)</a:t>
            </a:r>
          </a:p>
        </p:txBody>
      </p:sp>
    </p:spTree>
    <p:extLst>
      <p:ext uri="{BB962C8B-B14F-4D97-AF65-F5344CB8AC3E}">
        <p14:creationId xmlns:p14="http://schemas.microsoft.com/office/powerpoint/2010/main" val="24021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16719"/>
            <a:ext cx="5896730" cy="554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正方形/長方形 7"/>
          <p:cNvSpPr/>
          <p:nvPr/>
        </p:nvSpPr>
        <p:spPr>
          <a:xfrm>
            <a:off x="107504" y="3789040"/>
            <a:ext cx="3816424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b="1" u="sng" dirty="0" smtClean="0"/>
              <a:t>Original  “IKEDA DIAGRAM”</a:t>
            </a:r>
          </a:p>
          <a:p>
            <a:endParaRPr lang="en-US" altLang="ja-JP" sz="1200" dirty="0" smtClean="0"/>
          </a:p>
          <a:p>
            <a:endParaRPr lang="en-US" altLang="ja-JP" sz="1400" b="1" dirty="0" smtClean="0"/>
          </a:p>
          <a:p>
            <a:r>
              <a:rPr lang="en-US" altLang="ja-JP" sz="1400" b="1" dirty="0" smtClean="0"/>
              <a:t>“The </a:t>
            </a:r>
            <a:r>
              <a:rPr lang="en-US" altLang="ja-JP" sz="1400" b="1" dirty="0"/>
              <a:t>Systematic Structure-Change into the Molecule-like Structures in the Self-Conjugate 4n </a:t>
            </a:r>
            <a:r>
              <a:rPr lang="en-US" altLang="ja-JP" sz="1400" b="1" dirty="0" err="1" smtClean="0"/>
              <a:t>Nucle</a:t>
            </a:r>
            <a:r>
              <a:rPr lang="en-US" altLang="ja-JP" sz="1400" b="1" dirty="0" smtClean="0"/>
              <a:t>” </a:t>
            </a:r>
            <a:r>
              <a:rPr lang="en-US" altLang="ja-JP" sz="1400" dirty="0" smtClean="0"/>
              <a:t>, </a:t>
            </a:r>
          </a:p>
          <a:p>
            <a:endParaRPr lang="en-US" altLang="ja-JP" sz="1400" dirty="0"/>
          </a:p>
          <a:p>
            <a:r>
              <a:rPr lang="en-US" altLang="ja-JP" sz="1400" dirty="0" smtClean="0"/>
              <a:t>K. Ikeda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N. </a:t>
            </a:r>
            <a:r>
              <a:rPr lang="en-US" altLang="ja-JP" sz="1400" dirty="0" err="1"/>
              <a:t>Takigawa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H. </a:t>
            </a:r>
            <a:r>
              <a:rPr lang="en-US" altLang="ja-JP" sz="1400" dirty="0" err="1" smtClean="0"/>
              <a:t>Horiuchi</a:t>
            </a:r>
            <a:r>
              <a:rPr lang="en-US" altLang="ja-JP" sz="1400" dirty="0" smtClean="0"/>
              <a:t>, </a:t>
            </a:r>
            <a:endParaRPr lang="en-US" altLang="ja-JP" sz="1400" dirty="0"/>
          </a:p>
          <a:p>
            <a:r>
              <a:rPr lang="en-US" altLang="ja-JP" sz="1400" i="1" dirty="0" err="1"/>
              <a:t>Prog</a:t>
            </a:r>
            <a:r>
              <a:rPr lang="en-US" altLang="ja-JP" sz="1400" i="1" dirty="0"/>
              <a:t> </a:t>
            </a:r>
            <a:r>
              <a:rPr lang="en-US" altLang="ja-JP" sz="1400" i="1" dirty="0" err="1"/>
              <a:t>Theor</a:t>
            </a:r>
            <a:r>
              <a:rPr lang="en-US" altLang="ja-JP" sz="1400" i="1" dirty="0"/>
              <a:t> Phys, Volume E68, </a:t>
            </a:r>
            <a:r>
              <a:rPr lang="en-US" altLang="ja-JP" sz="1400" i="1" dirty="0" smtClean="0"/>
              <a:t>464  </a:t>
            </a:r>
            <a:r>
              <a:rPr lang="en-US" altLang="ja-JP" sz="1400" b="1" i="1" dirty="0" smtClean="0"/>
              <a:t>(1968)</a:t>
            </a:r>
            <a:endParaRPr lang="ja-JP" altLang="en-US" sz="1400" b="1" i="1" dirty="0"/>
          </a:p>
        </p:txBody>
      </p:sp>
      <p:sp>
        <p:nvSpPr>
          <p:cNvPr id="9" name="Rectangle 2"/>
          <p:cNvSpPr txBox="1">
            <a:spLocks noRot="1" noChangeAspect="1" noChangeArrowheads="1"/>
          </p:cNvSpPr>
          <p:nvPr/>
        </p:nvSpPr>
        <p:spPr bwMode="auto">
          <a:xfrm>
            <a:off x="611560" y="404664"/>
            <a:ext cx="5392674" cy="4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defTabSz="914400"/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◇ 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軽い核の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『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高励起・多クラスター構造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』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の発現</a:t>
            </a:r>
          </a:p>
        </p:txBody>
      </p:sp>
    </p:spTree>
    <p:extLst>
      <p:ext uri="{BB962C8B-B14F-4D97-AF65-F5344CB8AC3E}">
        <p14:creationId xmlns:p14="http://schemas.microsoft.com/office/powerpoint/2010/main" val="3718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30</a:t>
            </a:fld>
            <a:endParaRPr lang="ja-JP" alt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267325" y="1844675"/>
            <a:ext cx="3876675" cy="4162425"/>
            <a:chOff x="3318" y="1162"/>
            <a:chExt cx="2442" cy="2622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" y="1162"/>
              <a:ext cx="2442" cy="2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923" y="1842"/>
              <a:ext cx="590" cy="137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>
                      <a:alpha val="9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4377" y="1979"/>
              <a:ext cx="363" cy="10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1484313"/>
            <a:ext cx="5205413" cy="4481512"/>
            <a:chOff x="0" y="890"/>
            <a:chExt cx="3279" cy="2823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90"/>
              <a:ext cx="3243" cy="2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927" y="1344"/>
              <a:ext cx="998" cy="63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>
                      <a:alpha val="9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1224" y="1979"/>
              <a:ext cx="771" cy="11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295" y="2931"/>
              <a:ext cx="998" cy="63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>
                      <a:alpha val="9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>
              <a:off x="1927" y="2931"/>
              <a:ext cx="998" cy="63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>
                      <a:alpha val="9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0" y="3339"/>
              <a:ext cx="308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ea typeface="HG丸ｺﾞｼｯｸM-PRO" panose="020F0600000000000000" pitchFamily="50" charset="-128"/>
                </a:rPr>
                <a:t>入口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971" y="3339"/>
              <a:ext cx="308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ea typeface="HG丸ｺﾞｼｯｸM-PRO" panose="020F0600000000000000" pitchFamily="50" charset="-128"/>
                </a:rPr>
                <a:t>出口</a:t>
              </a:r>
            </a:p>
          </p:txBody>
        </p: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68313" y="445542"/>
            <a:ext cx="7524750" cy="1111250"/>
          </a:xfrm>
          <a:prstGeom prst="rect">
            <a:avLst/>
          </a:prstGeom>
          <a:solidFill>
            <a:srgbClr val="CCFFFF">
              <a:alpha val="28999"/>
            </a:srgbClr>
          </a:solidFill>
          <a:ln w="127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“12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C+</a:t>
            </a:r>
            <a:r>
              <a:rPr kumimoji="0" lang="en-US" altLang="ja-JP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12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C→</a:t>
            </a:r>
            <a:r>
              <a:rPr kumimoji="0" lang="en-US" altLang="ja-JP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8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Be</a:t>
            </a:r>
            <a:r>
              <a:rPr kumimoji="0" lang="en-US" altLang="ja-JP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g.s.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+</a:t>
            </a:r>
            <a:r>
              <a:rPr kumimoji="0" lang="en-US" altLang="ja-JP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16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</a:t>
            </a:r>
            <a:r>
              <a:rPr kumimoji="0" lang="en-US" altLang="ja-JP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g.s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 resonance reaction around </a:t>
            </a:r>
            <a:r>
              <a:rPr kumimoji="0" lang="en-US" altLang="ja-JP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</a:t>
            </a:r>
            <a:r>
              <a:rPr kumimoji="0" lang="en-US" altLang="ja-JP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c.m</a:t>
            </a:r>
            <a:r>
              <a:rPr kumimoji="0" lang="en-US" altLang="ja-JP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.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=32.5 MeV”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  </a:t>
            </a:r>
            <a:r>
              <a:rPr kumimoji="0" lang="en-US" altLang="ja-JP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M. </a:t>
            </a:r>
            <a:r>
              <a:rPr kumimoji="0" lang="en-US" altLang="ja-JP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Takashina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M. Ito, Y. Kudo, S. Okabe, and Y. Sakuragi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   </a:t>
            </a:r>
            <a:r>
              <a:rPr kumimoji="0" lang="en-US" altLang="ja-JP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Phys. Rev. C </a:t>
            </a:r>
            <a:r>
              <a:rPr kumimoji="0" lang="en-US" altLang="ja-JP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67</a:t>
            </a:r>
            <a:r>
              <a:rPr kumimoji="0" lang="en-US" altLang="ja-JP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, 014609 (2003)</a:t>
            </a:r>
          </a:p>
        </p:txBody>
      </p:sp>
    </p:spTree>
    <p:extLst>
      <p:ext uri="{BB962C8B-B14F-4D97-AF65-F5344CB8AC3E}">
        <p14:creationId xmlns:p14="http://schemas.microsoft.com/office/powerpoint/2010/main" val="10675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241300" y="275315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defTabSz="914400"/>
            <a:r>
              <a:rPr lang="en-US" altLang="ja-JP" sz="2000" dirty="0" smtClean="0">
                <a:effectLst/>
              </a:rPr>
              <a:t>A crucial role of the </a:t>
            </a:r>
            <a:r>
              <a:rPr lang="en-US" altLang="ja-JP" sz="2000" dirty="0" smtClean="0">
                <a:effectLst/>
              </a:rPr>
              <a:t>α-transfer </a:t>
            </a:r>
            <a:r>
              <a:rPr lang="en-US" altLang="ja-JP" sz="2000" dirty="0" smtClean="0">
                <a:effectLst/>
              </a:rPr>
              <a:t/>
            </a:r>
            <a:br>
              <a:rPr lang="en-US" altLang="ja-JP" sz="2000" dirty="0" smtClean="0">
                <a:effectLst/>
              </a:rPr>
            </a:br>
            <a:r>
              <a:rPr lang="en-US" altLang="ja-JP" sz="2000" dirty="0" smtClean="0">
                <a:effectLst/>
              </a:rPr>
              <a:t>via the </a:t>
            </a:r>
            <a:r>
              <a:rPr lang="en-US" altLang="ja-JP" sz="2000" dirty="0" smtClean="0">
                <a:effectLst/>
              </a:rPr>
              <a:t>2α+(</a:t>
            </a:r>
            <a:r>
              <a:rPr lang="en-US" altLang="ja-JP" sz="2000" dirty="0">
                <a:effectLst/>
              </a:rPr>
              <a:t>α</a:t>
            </a:r>
            <a:r>
              <a:rPr lang="en-US" altLang="ja-JP" sz="2000" dirty="0" smtClean="0">
                <a:effectLst/>
              </a:rPr>
              <a:t>+</a:t>
            </a:r>
            <a:r>
              <a:rPr lang="en-US" altLang="ja-JP" sz="2000" baseline="30000" dirty="0" smtClean="0">
                <a:effectLst/>
              </a:rPr>
              <a:t>12</a:t>
            </a:r>
            <a:r>
              <a:rPr lang="en-US" altLang="ja-JP" sz="2000" dirty="0" smtClean="0">
                <a:effectLst/>
              </a:rPr>
              <a:t>C</a:t>
            </a:r>
            <a:r>
              <a:rPr lang="en-US" altLang="ja-JP" sz="2000" dirty="0" smtClean="0">
                <a:effectLst/>
              </a:rPr>
              <a:t>) </a:t>
            </a:r>
            <a:r>
              <a:rPr lang="en-US" altLang="ja-JP" sz="2000" dirty="0" smtClean="0">
                <a:solidFill>
                  <a:srgbClr val="FF0000"/>
                </a:solidFill>
                <a:effectLst/>
              </a:rPr>
              <a:t>four-cluster- states channels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56100" y="981075"/>
            <a:ext cx="4608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altLang="ja-JP" b="1" i="1" dirty="0" smtClean="0">
                <a:latin typeface="+mj-lt"/>
              </a:rPr>
              <a:t>M. </a:t>
            </a:r>
            <a:r>
              <a:rPr lang="en-US" altLang="ja-JP" b="1" i="1" dirty="0" err="1" smtClean="0">
                <a:latin typeface="+mj-lt"/>
              </a:rPr>
              <a:t>Takashina</a:t>
            </a:r>
            <a:r>
              <a:rPr lang="en-US" altLang="ja-JP" b="1" i="1" dirty="0" smtClean="0">
                <a:latin typeface="+mj-lt"/>
              </a:rPr>
              <a:t> et al., Phys. Rev. C (2003)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0"/>
            <a:ext cx="8351838" cy="9080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40322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560887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58888" y="2636838"/>
            <a:ext cx="1296987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411413" y="3068638"/>
            <a:ext cx="865187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ja-JP" altLang="en-US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6516688" y="2781300"/>
            <a:ext cx="935037" cy="1439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ja-JP" altLang="en-US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7308850" y="2060575"/>
            <a:ext cx="1366838" cy="7921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157788"/>
            <a:ext cx="187166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940425" y="5516563"/>
            <a:ext cx="719138" cy="7207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3492500" y="2781300"/>
            <a:ext cx="503238" cy="12239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87675" y="2349500"/>
            <a:ext cx="1439863" cy="358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32</a:t>
            </a:fld>
            <a:endParaRPr lang="ja-JP" altLang="en-US"/>
          </a:p>
        </p:txBody>
      </p:sp>
      <p:pic>
        <p:nvPicPr>
          <p:cNvPr id="3" name="Picture 3" descr="16O-multi-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3" y="476673"/>
            <a:ext cx="8157613" cy="5460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1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287487"/>
            <a:ext cx="3779838" cy="1557337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56" charset="-128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56" charset="0"/>
                <a:ea typeface="ＭＳ Ｐゴシック" pitchFamily="56" charset="-128"/>
                <a:cs typeface="ＭＳ Ｐゴシック" pitchFamily="56" charset="-128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56" charset="0"/>
                <a:ea typeface="ＭＳ Ｐゴシック" pitchFamily="56" charset="-128"/>
                <a:cs typeface="ＭＳ Ｐゴシック" pitchFamily="56" charset="-128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56" charset="0"/>
                <a:ea typeface="ＭＳ Ｐゴシック" pitchFamily="56" charset="-128"/>
                <a:cs typeface="ＭＳ Ｐゴシック" pitchFamily="56" charset="-128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56" charset="0"/>
                <a:ea typeface="ＭＳ Ｐゴシック" pitchFamily="56" charset="-128"/>
                <a:cs typeface="ＭＳ Ｐゴシック" pitchFamily="56" charset="-128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56" charset="0"/>
                <a:ea typeface="ＭＳ Ｐゴシック" pitchFamily="56" charset="-128"/>
                <a:cs typeface="ＭＳ Ｐゴシック" pitchFamily="56" charset="-128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56" charset="0"/>
                <a:ea typeface="ＭＳ Ｐゴシック" pitchFamily="56" charset="-128"/>
                <a:cs typeface="ＭＳ Ｐゴシック" pitchFamily="56" charset="-128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56" charset="0"/>
                <a:ea typeface="ＭＳ Ｐゴシック" pitchFamily="56" charset="-128"/>
                <a:cs typeface="ＭＳ Ｐゴシック" pitchFamily="56" charset="-128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56" charset="0"/>
                <a:ea typeface="ＭＳ Ｐゴシック" pitchFamily="56" charset="-128"/>
                <a:cs typeface="ＭＳ Ｐゴシック" pitchFamily="56" charset="-128"/>
              </a:defRPr>
            </a:lvl9pPr>
          </a:lstStyle>
          <a:p>
            <a:r>
              <a:rPr lang="en-US" altLang="ja-JP" sz="2000" i="1" dirty="0" smtClean="0"/>
              <a:t>Microscopic CC calculations</a:t>
            </a:r>
            <a:br>
              <a:rPr lang="en-US" altLang="ja-JP" sz="2000" i="1" dirty="0" smtClean="0"/>
            </a:br>
            <a:r>
              <a:rPr lang="en-US" altLang="ja-JP" sz="2000" i="1" dirty="0" smtClean="0"/>
              <a:t>for</a:t>
            </a:r>
            <a:r>
              <a:rPr lang="en-US" altLang="ja-JP" sz="2000" i="1" baseline="30000" dirty="0" smtClean="0"/>
              <a:t> 16</a:t>
            </a:r>
            <a:r>
              <a:rPr lang="en-US" altLang="ja-JP" sz="2000" i="1" dirty="0" smtClean="0"/>
              <a:t>O+</a:t>
            </a:r>
            <a:r>
              <a:rPr lang="en-US" altLang="ja-JP" sz="2000" i="1" baseline="30000" dirty="0" smtClean="0"/>
              <a:t>16</a:t>
            </a:r>
            <a:r>
              <a:rPr lang="en-US" altLang="ja-JP" sz="2000" i="1" dirty="0" smtClean="0"/>
              <a:t>O resonance scattering via  the </a:t>
            </a:r>
            <a:r>
              <a:rPr lang="en-US" altLang="ja-JP" sz="2000" i="1" dirty="0" smtClean="0">
                <a:solidFill>
                  <a:schemeClr val="hlink"/>
                </a:solidFill>
              </a:rPr>
              <a:t>di-nucleus-like</a:t>
            </a:r>
            <a:r>
              <a:rPr lang="en-US" altLang="ja-JP" sz="2000" i="1" dirty="0" smtClean="0"/>
              <a:t> and </a:t>
            </a:r>
            <a:r>
              <a:rPr lang="en-US" altLang="ja-JP" sz="2000" i="1" dirty="0" smtClean="0">
                <a:solidFill>
                  <a:schemeClr val="hlink"/>
                </a:solidFill>
              </a:rPr>
              <a:t>multi-cluster-like</a:t>
            </a:r>
            <a:r>
              <a:rPr lang="en-US" altLang="ja-JP" sz="2000" i="1" dirty="0" smtClean="0"/>
              <a:t> molecular states</a:t>
            </a:r>
            <a:endParaRPr lang="en-US" altLang="ja-JP" sz="2000" i="1" dirty="0"/>
          </a:p>
        </p:txBody>
      </p:sp>
      <p:pic>
        <p:nvPicPr>
          <p:cNvPr id="4" name="Picture 3" descr="16O-multi-B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060575"/>
            <a:ext cx="3529012" cy="4537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16O-multi-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404813"/>
            <a:ext cx="5076825" cy="6237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88913"/>
            <a:ext cx="3851275" cy="1727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82688" y="1550119"/>
            <a:ext cx="259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chemeClr val="hlink"/>
                </a:solidFill>
                <a:latin typeface="+mj-lt"/>
              </a:rPr>
              <a:t>M. </a:t>
            </a:r>
            <a:r>
              <a:rPr lang="en-US" altLang="ja-JP" b="1" i="1" dirty="0" err="1">
                <a:solidFill>
                  <a:schemeClr val="hlink"/>
                </a:solidFill>
                <a:latin typeface="+mj-lt"/>
              </a:rPr>
              <a:t>Katsuma</a:t>
            </a:r>
            <a:r>
              <a:rPr lang="en-US" altLang="ja-JP" b="1" i="1" dirty="0">
                <a:solidFill>
                  <a:schemeClr val="hlink"/>
                </a:solidFill>
                <a:latin typeface="+mj-lt"/>
              </a:rPr>
              <a:t> et al. (1999)</a:t>
            </a:r>
          </a:p>
        </p:txBody>
      </p:sp>
    </p:spTree>
    <p:extLst>
      <p:ext uri="{BB962C8B-B14F-4D97-AF65-F5344CB8AC3E}">
        <p14:creationId xmlns:p14="http://schemas.microsoft.com/office/powerpoint/2010/main" val="29746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76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54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72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94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>
                <a:solidFill>
                  <a:prstClr val="white"/>
                </a:solidFill>
              </a:rPr>
              <a:pPr/>
              <a:t>38</a:t>
            </a:fld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19250" y="476250"/>
            <a:ext cx="6481763" cy="5905500"/>
            <a:chOff x="1020" y="300"/>
            <a:chExt cx="4083" cy="3720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1973" y="300"/>
              <a:ext cx="2178" cy="2087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alpha val="52000"/>
                  </a:srgbClr>
                </a:gs>
                <a:gs pos="100000">
                  <a:srgbClr val="BBE0E3">
                    <a:gamma/>
                    <a:tint val="69804"/>
                    <a:invGamma/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88900">
              <a:solidFill>
                <a:srgbClr val="BBE0E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ja-JP" sz="3200" kern="0" smtClean="0">
                  <a:solidFill>
                    <a:srgbClr val="000000"/>
                  </a:solidFill>
                </a:rPr>
                <a:t>     </a:t>
              </a:r>
              <a:r>
                <a:rPr kumimoji="0" lang="ja-JP" altLang="en-US" sz="3200" kern="0" smtClean="0">
                  <a:solidFill>
                    <a:srgbClr val="CC3300"/>
                  </a:solidFill>
                </a:rPr>
                <a:t>核構造</a:t>
              </a:r>
              <a:endParaRPr kumimoji="0" lang="ja-JP" altLang="en-US" sz="2000" kern="0" smtClean="0">
                <a:solidFill>
                  <a:srgbClr val="CC3300"/>
                </a:solidFill>
              </a:endParaRP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2000" kern="0" smtClean="0">
                  <a:solidFill>
                    <a:srgbClr val="00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000000"/>
                  </a:solidFill>
                </a:rPr>
                <a:t>Neutron halo / skin</a:t>
              </a:r>
              <a:r>
                <a:rPr kumimoji="0" lang="ja-JP" altLang="en-US" kern="0" smtClean="0">
                  <a:solidFill>
                    <a:srgbClr val="000000"/>
                  </a:solidFill>
                </a:rPr>
                <a:t>　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00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000000"/>
                  </a:solidFill>
                </a:rPr>
                <a:t>Cluster / Molecular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000000"/>
                  </a:solidFill>
                </a:rPr>
                <a:t>　　　　　</a:t>
              </a:r>
              <a:r>
                <a:rPr kumimoji="0" lang="en-US" altLang="ja-JP" kern="0" smtClean="0">
                  <a:solidFill>
                    <a:srgbClr val="000000"/>
                  </a:solidFill>
                </a:rPr>
                <a:t>with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00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000000"/>
                  </a:solidFill>
                </a:rPr>
                <a:t>SM/HF, AMD, 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00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000000"/>
                  </a:solidFill>
                </a:rPr>
                <a:t>Few-body models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kumimoji="0" lang="en-US" altLang="ja-JP" sz="20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1020" y="1888"/>
              <a:ext cx="2178" cy="2132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alpha val="52000"/>
                  </a:srgbClr>
                </a:gs>
                <a:gs pos="100000">
                  <a:srgbClr val="BBE0E3">
                    <a:gamma/>
                    <a:tint val="69804"/>
                    <a:invGamma/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88900">
              <a:solidFill>
                <a:srgbClr val="BBE0E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ja-JP" sz="2000" kern="0" smtClean="0">
                  <a:solidFill>
                    <a:srgbClr val="000000"/>
                  </a:solidFill>
                </a:rPr>
                <a:t>    </a:t>
              </a:r>
              <a:r>
                <a:rPr kumimoji="0" lang="ja-JP" altLang="en-US" sz="3200" kern="0" smtClean="0">
                  <a:solidFill>
                    <a:srgbClr val="B80000"/>
                  </a:solidFill>
                </a:rPr>
                <a:t>反応機構</a:t>
              </a:r>
              <a:endParaRPr kumimoji="0" lang="ja-JP" altLang="en-US" sz="2000" kern="0" smtClean="0">
                <a:solidFill>
                  <a:srgbClr val="B80000"/>
                </a:solidFill>
              </a:endParaRP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B8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B80000"/>
                  </a:solidFill>
                </a:rPr>
                <a:t>Elastic/Inelastic Scatt.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B8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B80000"/>
                  </a:solidFill>
                </a:rPr>
                <a:t>Coul./Nucl. breakup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B80000"/>
                  </a:solidFill>
                </a:rPr>
                <a:t>　　　　　</a:t>
              </a:r>
              <a:r>
                <a:rPr kumimoji="0" lang="en-US" altLang="ja-JP" kern="0" smtClean="0">
                  <a:solidFill>
                    <a:srgbClr val="B80000"/>
                  </a:solidFill>
                </a:rPr>
                <a:t>with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B8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B80000"/>
                  </a:solidFill>
                </a:rPr>
                <a:t>Glauber / Eikonal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B8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B80000"/>
                  </a:solidFill>
                </a:rPr>
                <a:t>CDCC, ABC,AD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925" y="1888"/>
              <a:ext cx="2178" cy="2132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alpha val="52000"/>
                  </a:srgbClr>
                </a:gs>
                <a:gs pos="100000">
                  <a:srgbClr val="BBE0E3">
                    <a:gamma/>
                    <a:tint val="69804"/>
                    <a:invGamma/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88900">
              <a:solidFill>
                <a:srgbClr val="BBE0E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3200" kern="0" smtClean="0">
                  <a:solidFill>
                    <a:srgbClr val="B80000"/>
                  </a:solidFill>
                </a:rPr>
                <a:t>　相互作用</a:t>
              </a:r>
              <a:endParaRPr kumimoji="0" lang="ja-JP" altLang="en-US" sz="2000" kern="0" smtClean="0">
                <a:solidFill>
                  <a:srgbClr val="B80000"/>
                </a:solidFill>
              </a:endParaRP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2000" kern="0" smtClean="0">
                  <a:solidFill>
                    <a:srgbClr val="B8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B80000"/>
                  </a:solidFill>
                </a:rPr>
                <a:t>Phenom. Optical Pot.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B8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B80000"/>
                  </a:solidFill>
                </a:rPr>
                <a:t>Folding models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B8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B80000"/>
                  </a:solidFill>
                </a:rPr>
                <a:t>Effective interactons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kern="0" smtClean="0">
                  <a:solidFill>
                    <a:srgbClr val="B80000"/>
                  </a:solidFill>
                </a:rPr>
                <a:t>・</a:t>
              </a:r>
              <a:r>
                <a:rPr kumimoji="0" lang="en-US" altLang="ja-JP" kern="0" smtClean="0">
                  <a:solidFill>
                    <a:srgbClr val="B80000"/>
                  </a:solidFill>
                </a:rPr>
                <a:t>Medium effects</a:t>
              </a:r>
            </a:p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ja-JP" sz="1000" kern="0" smtClean="0">
                  <a:solidFill>
                    <a:srgbClr val="B80000"/>
                  </a:solidFill>
                </a:rPr>
                <a:t> </a:t>
              </a: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 rot="3236611">
              <a:off x="3693" y="1710"/>
              <a:ext cx="765" cy="306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20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7464621">
              <a:off x="1607" y="1710"/>
              <a:ext cx="765" cy="306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20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2699" y="3521"/>
              <a:ext cx="765" cy="306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20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68313" y="1557338"/>
            <a:ext cx="2192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200" u="sng" kern="0" smtClean="0">
                <a:solidFill>
                  <a:srgbClr val="000000"/>
                </a:solidFill>
              </a:rPr>
              <a:t>密接に関連</a:t>
            </a:r>
          </a:p>
        </p:txBody>
      </p:sp>
    </p:spTree>
    <p:extLst>
      <p:ext uri="{BB962C8B-B14F-4D97-AF65-F5344CB8AC3E}">
        <p14:creationId xmlns:p14="http://schemas.microsoft.com/office/powerpoint/2010/main" val="1395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" name="Rectangle 2"/>
          <p:cNvSpPr txBox="1">
            <a:spLocks noRot="1" noChangeAspect="1" noChangeArrowheads="1"/>
          </p:cNvSpPr>
          <p:nvPr/>
        </p:nvSpPr>
        <p:spPr bwMode="auto">
          <a:xfrm>
            <a:off x="611560" y="404664"/>
            <a:ext cx="5392674" cy="4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defTabSz="914400"/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◇ 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軽い核の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『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高励起・多クラスター構造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』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の発現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465541" y="980728"/>
            <a:ext cx="7134763" cy="5328592"/>
            <a:chOff x="1465541" y="860361"/>
            <a:chExt cx="7134763" cy="532859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5541" y="860361"/>
              <a:ext cx="7134763" cy="53285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正方形/長方形 5"/>
            <p:cNvSpPr/>
            <p:nvPr/>
          </p:nvSpPr>
          <p:spPr>
            <a:xfrm>
              <a:off x="1670804" y="4167515"/>
              <a:ext cx="28935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ja-JP" b="1" u="sng" dirty="0"/>
                <a:t>IKEDA DIAGRAM </a:t>
              </a:r>
              <a:r>
                <a:rPr lang="en-US" altLang="ja-JP" dirty="0">
                  <a:solidFill>
                    <a:prstClr val="black"/>
                  </a:solidFill>
                </a:rPr>
                <a:t> </a:t>
              </a:r>
              <a:r>
                <a:rPr lang="en-US" altLang="ja-JP" i="1" dirty="0" smtClean="0">
                  <a:solidFill>
                    <a:prstClr val="black"/>
                  </a:solidFill>
                </a:rPr>
                <a:t>(</a:t>
              </a:r>
              <a:r>
                <a:rPr lang="en-US" altLang="ja-JP" b="1" i="1" dirty="0" smtClean="0">
                  <a:solidFill>
                    <a:prstClr val="black"/>
                  </a:solidFill>
                </a:rPr>
                <a:t>1972</a:t>
              </a:r>
              <a:r>
                <a:rPr lang="en-US" altLang="ja-JP" i="1" dirty="0">
                  <a:solidFill>
                    <a:prstClr val="black"/>
                  </a:solidFill>
                </a:rPr>
                <a:t>)</a:t>
              </a:r>
              <a:r>
                <a:rPr lang="en-US" altLang="ja-JP" i="1" dirty="0" smtClean="0">
                  <a:solidFill>
                    <a:prstClr val="black"/>
                  </a:solidFill>
                </a:rPr>
                <a:t> </a:t>
              </a:r>
              <a:endParaRPr lang="ja-JP" altLang="en-US" i="1" dirty="0">
                <a:solidFill>
                  <a:prstClr val="black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465541" y="5835044"/>
              <a:ext cx="589992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>
                  <a:solidFill>
                    <a:prstClr val="black"/>
                  </a:solidFill>
                </a:rPr>
                <a:t>H</a:t>
              </a:r>
              <a:r>
                <a:rPr lang="en-US" altLang="ja-JP" sz="1400" dirty="0">
                  <a:solidFill>
                    <a:prstClr val="black"/>
                  </a:solidFill>
                </a:rPr>
                <a:t>. </a:t>
              </a:r>
              <a:r>
                <a:rPr lang="en-US" altLang="ja-JP" sz="1400" dirty="0" err="1">
                  <a:solidFill>
                    <a:prstClr val="black"/>
                  </a:solidFill>
                </a:rPr>
                <a:t>Horiuchi</a:t>
              </a:r>
              <a:r>
                <a:rPr lang="en-US" altLang="ja-JP" sz="1400" dirty="0" smtClean="0">
                  <a:solidFill>
                    <a:prstClr val="black"/>
                  </a:solidFill>
                </a:rPr>
                <a:t>,</a:t>
              </a:r>
              <a:r>
                <a:rPr lang="ja-JP" altLang="en-US" sz="1400" dirty="0" smtClean="0">
                  <a:solidFill>
                    <a:prstClr val="black"/>
                  </a:solidFill>
                </a:rPr>
                <a:t>　</a:t>
              </a:r>
              <a:r>
                <a:rPr lang="en-US" altLang="ja-JP" sz="1400" dirty="0" smtClean="0">
                  <a:solidFill>
                    <a:prstClr val="black"/>
                  </a:solidFill>
                </a:rPr>
                <a:t>K.</a:t>
              </a:r>
              <a:r>
                <a:rPr lang="ja-JP" alt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altLang="ja-JP" sz="1400" dirty="0" smtClean="0">
                  <a:solidFill>
                    <a:prstClr val="black"/>
                  </a:solidFill>
                </a:rPr>
                <a:t>Ikeda,</a:t>
              </a:r>
              <a:r>
                <a:rPr lang="ja-JP" alt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altLang="ja-JP" sz="1400" dirty="0" smtClean="0">
                  <a:solidFill>
                    <a:prstClr val="black"/>
                  </a:solidFill>
                </a:rPr>
                <a:t>Y.</a:t>
              </a:r>
              <a:r>
                <a:rPr lang="ja-JP" alt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altLang="ja-JP" sz="1400" dirty="0" smtClean="0">
                  <a:solidFill>
                    <a:prstClr val="black"/>
                  </a:solidFill>
                </a:rPr>
                <a:t>Suzuki,  </a:t>
              </a:r>
              <a:r>
                <a:rPr lang="en-US" altLang="ja-JP" sz="1400" i="1" dirty="0" err="1" smtClean="0">
                  <a:solidFill>
                    <a:prstClr val="black"/>
                  </a:solidFill>
                </a:rPr>
                <a:t>Prog</a:t>
              </a:r>
              <a:r>
                <a:rPr lang="en-US" altLang="ja-JP" sz="1400" i="1" dirty="0" smtClean="0">
                  <a:solidFill>
                    <a:prstClr val="black"/>
                  </a:solidFill>
                </a:rPr>
                <a:t> </a:t>
              </a:r>
              <a:r>
                <a:rPr lang="en-US" altLang="ja-JP" sz="1400" i="1" dirty="0" err="1">
                  <a:solidFill>
                    <a:prstClr val="black"/>
                  </a:solidFill>
                </a:rPr>
                <a:t>Theor</a:t>
              </a:r>
              <a:r>
                <a:rPr lang="en-US" altLang="ja-JP" sz="1400" i="1" dirty="0">
                  <a:solidFill>
                    <a:prstClr val="black"/>
                  </a:solidFill>
                </a:rPr>
                <a:t> </a:t>
              </a:r>
              <a:r>
                <a:rPr lang="en-US" altLang="ja-JP" sz="1400" i="1" dirty="0" smtClean="0">
                  <a:solidFill>
                    <a:prstClr val="black"/>
                  </a:solidFill>
                </a:rPr>
                <a:t>Phys. Suppl.</a:t>
              </a:r>
              <a:r>
                <a:rPr lang="ja-JP" altLang="en-US" sz="1400" i="1" dirty="0" smtClean="0">
                  <a:solidFill>
                    <a:prstClr val="black"/>
                  </a:solidFill>
                </a:rPr>
                <a:t> </a:t>
              </a:r>
              <a:r>
                <a:rPr lang="en-US" altLang="ja-JP" sz="1400" i="1" dirty="0" smtClean="0">
                  <a:solidFill>
                    <a:prstClr val="black"/>
                  </a:solidFill>
                </a:rPr>
                <a:t>52, 89 (</a:t>
              </a:r>
              <a:r>
                <a:rPr lang="en-US" altLang="ja-JP" sz="1400" b="1" i="1" dirty="0" smtClean="0">
                  <a:solidFill>
                    <a:prstClr val="black"/>
                  </a:solidFill>
                </a:rPr>
                <a:t>1972</a:t>
              </a:r>
              <a:r>
                <a:rPr lang="en-US" altLang="ja-JP" sz="1400" i="1" dirty="0">
                  <a:solidFill>
                    <a:prstClr val="black"/>
                  </a:solidFill>
                </a:rPr>
                <a:t>)</a:t>
              </a:r>
              <a:r>
                <a:rPr lang="en-US" altLang="ja-JP" sz="1400" i="1" dirty="0" smtClean="0">
                  <a:solidFill>
                    <a:prstClr val="black"/>
                  </a:solidFill>
                </a:rPr>
                <a:t> </a:t>
              </a:r>
              <a:endParaRPr lang="ja-JP" altLang="en-US" sz="1400" i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3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195736" y="6109575"/>
            <a:ext cx="589992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H</a:t>
            </a:r>
            <a:r>
              <a:rPr lang="en-US" altLang="ja-JP" sz="1400" dirty="0">
                <a:solidFill>
                  <a:prstClr val="black"/>
                </a:solidFill>
              </a:rPr>
              <a:t>. </a:t>
            </a:r>
            <a:r>
              <a:rPr lang="en-US" altLang="ja-JP" sz="1400" dirty="0" err="1">
                <a:solidFill>
                  <a:prstClr val="black"/>
                </a:solidFill>
              </a:rPr>
              <a:t>Horiuchi</a:t>
            </a:r>
            <a:r>
              <a:rPr lang="en-US" altLang="ja-JP" sz="1400" dirty="0" smtClean="0">
                <a:solidFill>
                  <a:prstClr val="black"/>
                </a:solidFill>
              </a:rPr>
              <a:t>,</a:t>
            </a:r>
            <a:r>
              <a:rPr lang="ja-JP" altLang="en-US" sz="1400" dirty="0" smtClean="0">
                <a:solidFill>
                  <a:prstClr val="black"/>
                </a:solidFill>
              </a:rPr>
              <a:t>　</a:t>
            </a:r>
            <a:r>
              <a:rPr lang="en-US" altLang="ja-JP" sz="1400" dirty="0" smtClean="0">
                <a:solidFill>
                  <a:prstClr val="black"/>
                </a:solidFill>
              </a:rPr>
              <a:t>K.</a:t>
            </a:r>
            <a:r>
              <a:rPr lang="ja-JP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Ikeda,</a:t>
            </a:r>
            <a:r>
              <a:rPr lang="ja-JP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Y.</a:t>
            </a:r>
            <a:r>
              <a:rPr lang="ja-JP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Suzuki,  </a:t>
            </a:r>
            <a:r>
              <a:rPr lang="en-US" altLang="ja-JP" sz="1400" i="1" dirty="0" err="1" smtClean="0">
                <a:solidFill>
                  <a:prstClr val="black"/>
                </a:solidFill>
              </a:rPr>
              <a:t>Prog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 </a:t>
            </a:r>
            <a:r>
              <a:rPr lang="en-US" altLang="ja-JP" sz="1400" i="1" dirty="0" err="1">
                <a:solidFill>
                  <a:prstClr val="black"/>
                </a:solidFill>
              </a:rPr>
              <a:t>Theor</a:t>
            </a:r>
            <a:r>
              <a:rPr lang="en-US" altLang="ja-JP" sz="1400" i="1" dirty="0">
                <a:solidFill>
                  <a:prstClr val="black"/>
                </a:solidFill>
              </a:rPr>
              <a:t> 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Phys. Suppl.</a:t>
            </a:r>
            <a:r>
              <a:rPr lang="ja-JP" altLang="en-US" sz="1400" i="1" dirty="0" smtClean="0">
                <a:solidFill>
                  <a:prstClr val="black"/>
                </a:solidFill>
              </a:rPr>
              <a:t> 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52, 89 (</a:t>
            </a:r>
            <a:r>
              <a:rPr lang="en-US" altLang="ja-JP" sz="1400" b="1" i="1" dirty="0" smtClean="0">
                <a:solidFill>
                  <a:prstClr val="black"/>
                </a:solidFill>
              </a:rPr>
              <a:t>1972</a:t>
            </a:r>
            <a:r>
              <a:rPr lang="en-US" altLang="ja-JP" sz="1400" i="1" dirty="0">
                <a:solidFill>
                  <a:prstClr val="black"/>
                </a:solidFill>
              </a:rPr>
              <a:t>)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 </a:t>
            </a:r>
            <a:endParaRPr lang="ja-JP" altLang="en-US" sz="1400" i="1" dirty="0">
              <a:solidFill>
                <a:prstClr val="black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917695" y="908719"/>
            <a:ext cx="8091368" cy="5098339"/>
            <a:chOff x="883992" y="1169132"/>
            <a:chExt cx="8091368" cy="509833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3992" y="1169132"/>
              <a:ext cx="8091368" cy="50983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右矢印 4"/>
            <p:cNvSpPr/>
            <p:nvPr/>
          </p:nvSpPr>
          <p:spPr>
            <a:xfrm rot="477689">
              <a:off x="2645981" y="5016453"/>
              <a:ext cx="585366" cy="30350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Rectangle 2"/>
          <p:cNvSpPr txBox="1">
            <a:spLocks noRot="1" noChangeAspect="1" noChangeArrowheads="1"/>
          </p:cNvSpPr>
          <p:nvPr/>
        </p:nvSpPr>
        <p:spPr bwMode="auto">
          <a:xfrm>
            <a:off x="611560" y="404664"/>
            <a:ext cx="5392674" cy="4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defTabSz="914400"/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◇ 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軽い核の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『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高励起・多クラスター構造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』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の発現</a:t>
            </a:r>
          </a:p>
        </p:txBody>
      </p:sp>
    </p:spTree>
    <p:extLst>
      <p:ext uri="{BB962C8B-B14F-4D97-AF65-F5344CB8AC3E}">
        <p14:creationId xmlns:p14="http://schemas.microsoft.com/office/powerpoint/2010/main" val="30331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>
                <a:solidFill>
                  <a:prstClr val="white"/>
                </a:solidFill>
              </a:rPr>
              <a:pPr/>
              <a:t>6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Rectangle 2"/>
          <p:cNvSpPr txBox="1">
            <a:spLocks noRot="1" noChangeAspect="1" noChangeArrowheads="1"/>
          </p:cNvSpPr>
          <p:nvPr/>
        </p:nvSpPr>
        <p:spPr bwMode="auto">
          <a:xfrm>
            <a:off x="611560" y="404664"/>
            <a:ext cx="5392674" cy="4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pPr defTabSz="914400"/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◇ 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軽い核の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『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高励起・多クラスター構造</a:t>
            </a:r>
            <a:r>
              <a:rPr lang="en-US" altLang="ja-JP" sz="2000" dirty="0" smtClean="0">
                <a:solidFill>
                  <a:prstClr val="black"/>
                </a:solidFill>
                <a:effectLst/>
              </a:rPr>
              <a:t>』</a:t>
            </a:r>
            <a:r>
              <a:rPr lang="ja-JP" altLang="en-US" sz="2000" dirty="0" smtClean="0">
                <a:solidFill>
                  <a:prstClr val="black"/>
                </a:solidFill>
                <a:effectLst/>
              </a:rPr>
              <a:t>の発現</a:t>
            </a:r>
          </a:p>
        </p:txBody>
      </p: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1619672" y="835835"/>
            <a:ext cx="6775049" cy="5617501"/>
            <a:chOff x="1866713" y="806520"/>
            <a:chExt cx="6452429" cy="5350001"/>
          </a:xfrm>
        </p:grpSpPr>
        <p:pic>
          <p:nvPicPr>
            <p:cNvPr id="3" name="Picture 3" descr="IKEDA-diagram1"/>
            <p:cNvPicPr>
              <a:picLocks noChangeAspect="1" noChangeArrowheads="1"/>
            </p:cNvPicPr>
            <p:nvPr/>
          </p:nvPicPr>
          <p:blipFill>
            <a:blip r:embed="rId2">
              <a:lum bright="-1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713" y="806520"/>
              <a:ext cx="5686044" cy="5350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" name="Group 17"/>
            <p:cNvGrpSpPr>
              <a:grpSpLocks noChangeAspect="1"/>
            </p:cNvGrpSpPr>
            <p:nvPr/>
          </p:nvGrpSpPr>
          <p:grpSpPr bwMode="auto">
            <a:xfrm>
              <a:off x="4067944" y="1052736"/>
              <a:ext cx="4251198" cy="2781682"/>
              <a:chOff x="2472" y="482"/>
              <a:chExt cx="3188" cy="2086"/>
            </a:xfrm>
          </p:grpSpPr>
          <p:sp>
            <p:nvSpPr>
              <p:cNvPr id="6" name="Line 9"/>
              <p:cNvSpPr>
                <a:spLocks noChangeShapeType="1"/>
              </p:cNvSpPr>
              <p:nvPr/>
            </p:nvSpPr>
            <p:spPr bwMode="auto">
              <a:xfrm>
                <a:off x="3742" y="1298"/>
                <a:ext cx="1043" cy="9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Line 11"/>
              <p:cNvSpPr>
                <a:spLocks noChangeShapeType="1"/>
              </p:cNvSpPr>
              <p:nvPr/>
            </p:nvSpPr>
            <p:spPr bwMode="auto">
              <a:xfrm flipV="1">
                <a:off x="3742" y="1480"/>
                <a:ext cx="1088" cy="9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920" cy="23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400" b="1" kern="0" dirty="0" smtClean="0">
                    <a:solidFill>
                      <a:srgbClr val="000514"/>
                    </a:solidFill>
                  </a:rPr>
                  <a:t>伊藤、平林</a:t>
                </a:r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 flipH="1" flipV="1">
                <a:off x="2744" y="709"/>
                <a:ext cx="680" cy="81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 flipH="1" flipV="1">
                <a:off x="2744" y="709"/>
                <a:ext cx="590" cy="1179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472" y="482"/>
                <a:ext cx="499" cy="23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400" b="1" kern="0" dirty="0" smtClean="0">
                    <a:solidFill>
                      <a:srgbClr val="000514"/>
                    </a:solidFill>
                  </a:rPr>
                  <a:t>高階</a:t>
                </a: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4876" y="2205"/>
                <a:ext cx="272" cy="13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 flipV="1">
                <a:off x="4830" y="2432"/>
                <a:ext cx="363" cy="13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000" kern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5057" y="2251"/>
                <a:ext cx="545" cy="23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1400" b="1" kern="0" dirty="0" smtClean="0">
                    <a:solidFill>
                      <a:srgbClr val="000514"/>
                    </a:solidFill>
                  </a:rPr>
                  <a:t>勝間</a:t>
                </a:r>
              </a:p>
            </p:txBody>
          </p:sp>
        </p:grpSp>
      </p:grpSp>
      <p:sp>
        <p:nvSpPr>
          <p:cNvPr id="17" name="正方形/長方形 16"/>
          <p:cNvSpPr/>
          <p:nvPr/>
        </p:nvSpPr>
        <p:spPr>
          <a:xfrm>
            <a:off x="1038520" y="4581128"/>
            <a:ext cx="33649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H</a:t>
            </a:r>
            <a:r>
              <a:rPr lang="en-US" altLang="ja-JP" sz="1400" dirty="0">
                <a:solidFill>
                  <a:prstClr val="black"/>
                </a:solidFill>
              </a:rPr>
              <a:t>. </a:t>
            </a:r>
            <a:r>
              <a:rPr lang="en-US" altLang="ja-JP" sz="1400" dirty="0" err="1">
                <a:solidFill>
                  <a:prstClr val="black"/>
                </a:solidFill>
              </a:rPr>
              <a:t>Horiuchi</a:t>
            </a:r>
            <a:r>
              <a:rPr lang="en-US" altLang="ja-JP" sz="1400" dirty="0" smtClean="0">
                <a:solidFill>
                  <a:prstClr val="black"/>
                </a:solidFill>
              </a:rPr>
              <a:t>,</a:t>
            </a:r>
            <a:r>
              <a:rPr lang="ja-JP" altLang="en-US" sz="1400" dirty="0" smtClean="0">
                <a:solidFill>
                  <a:prstClr val="black"/>
                </a:solidFill>
              </a:rPr>
              <a:t>　</a:t>
            </a:r>
            <a:r>
              <a:rPr lang="en-US" altLang="ja-JP" sz="1400" dirty="0" smtClean="0">
                <a:solidFill>
                  <a:prstClr val="black"/>
                </a:solidFill>
              </a:rPr>
              <a:t>K.</a:t>
            </a:r>
            <a:r>
              <a:rPr lang="ja-JP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Ikeda,</a:t>
            </a:r>
            <a:r>
              <a:rPr lang="ja-JP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Y.</a:t>
            </a:r>
            <a:r>
              <a:rPr lang="ja-JP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</a:rPr>
              <a:t>Suzuki,  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r>
              <a:rPr lang="en-US" altLang="ja-JP" sz="1400" i="1" dirty="0" err="1" smtClean="0">
                <a:solidFill>
                  <a:prstClr val="black"/>
                </a:solidFill>
              </a:rPr>
              <a:t>Prog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 </a:t>
            </a:r>
            <a:r>
              <a:rPr lang="en-US" altLang="ja-JP" sz="1400" i="1" dirty="0" err="1">
                <a:solidFill>
                  <a:prstClr val="black"/>
                </a:solidFill>
              </a:rPr>
              <a:t>Theor</a:t>
            </a:r>
            <a:r>
              <a:rPr lang="en-US" altLang="ja-JP" sz="1400" i="1" dirty="0">
                <a:solidFill>
                  <a:prstClr val="black"/>
                </a:solidFill>
              </a:rPr>
              <a:t> 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Phys. Suppl.</a:t>
            </a:r>
            <a:r>
              <a:rPr lang="ja-JP" altLang="en-US" sz="1400" i="1" dirty="0" smtClean="0">
                <a:solidFill>
                  <a:prstClr val="black"/>
                </a:solidFill>
              </a:rPr>
              <a:t> 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52, 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89</a:t>
            </a:r>
            <a:r>
              <a:rPr lang="en-US" altLang="ja-JP" sz="1400" i="1" dirty="0">
                <a:solidFill>
                  <a:prstClr val="black"/>
                </a:solidFill>
              </a:rPr>
              <a:t> 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(</a:t>
            </a:r>
            <a:r>
              <a:rPr lang="en-US" altLang="ja-JP" sz="1400" b="1" i="1" dirty="0" smtClean="0">
                <a:solidFill>
                  <a:prstClr val="black"/>
                </a:solidFill>
              </a:rPr>
              <a:t>1972</a:t>
            </a:r>
            <a:r>
              <a:rPr lang="en-US" altLang="ja-JP" sz="1400" i="1" dirty="0">
                <a:solidFill>
                  <a:prstClr val="black"/>
                </a:solidFill>
              </a:rPr>
              <a:t>)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 </a:t>
            </a:r>
            <a:endParaRPr lang="ja-JP" altLang="en-US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6875463" y="6880299"/>
            <a:ext cx="2133600" cy="365125"/>
          </a:xfrm>
        </p:spPr>
        <p:txBody>
          <a:bodyPr/>
          <a:lstStyle/>
          <a:p>
            <a:fld id="{ABA682D2-55DF-44E1-8127-79226D1B22C7}" type="slidenum">
              <a:rPr lang="ja-JP" altLang="en-US" smtClean="0">
                <a:solidFill>
                  <a:prstClr val="white"/>
                </a:solidFill>
              </a:rPr>
              <a:pPr/>
              <a:t>7</a:t>
            </a:fld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517569" y="2926401"/>
            <a:ext cx="1198447" cy="1485887"/>
            <a:chOff x="2364821" y="2565971"/>
            <a:chExt cx="1198447" cy="1485887"/>
          </a:xfrm>
        </p:grpSpPr>
        <p:grpSp>
          <p:nvGrpSpPr>
            <p:cNvPr id="4" name="Group 133"/>
            <p:cNvGrpSpPr>
              <a:grpSpLocks/>
            </p:cNvGrpSpPr>
            <p:nvPr/>
          </p:nvGrpSpPr>
          <p:grpSpPr bwMode="auto">
            <a:xfrm>
              <a:off x="2483768" y="2565971"/>
              <a:ext cx="1079500" cy="935037"/>
              <a:chOff x="2155" y="2750"/>
              <a:chExt cx="680" cy="589"/>
            </a:xfrm>
          </p:grpSpPr>
          <p:sp>
            <p:nvSpPr>
              <p:cNvPr id="5" name="Oval 116"/>
              <p:cNvSpPr>
                <a:spLocks noChangeArrowheads="1"/>
              </p:cNvSpPr>
              <p:nvPr/>
            </p:nvSpPr>
            <p:spPr bwMode="auto">
              <a:xfrm>
                <a:off x="2155" y="2750"/>
                <a:ext cx="680" cy="589"/>
              </a:xfrm>
              <a:prstGeom prst="ellipse">
                <a:avLst/>
              </a:prstGeom>
              <a:gradFill rotWithShape="1">
                <a:gsLst>
                  <a:gs pos="0">
                    <a:srgbClr val="C7C7FF"/>
                  </a:gs>
                  <a:gs pos="100000">
                    <a:srgbClr val="C7C7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2000" kern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" name="Group 117"/>
              <p:cNvGrpSpPr>
                <a:grpSpLocks/>
              </p:cNvGrpSpPr>
              <p:nvPr/>
            </p:nvGrpSpPr>
            <p:grpSpPr bwMode="auto">
              <a:xfrm>
                <a:off x="2200" y="2750"/>
                <a:ext cx="590" cy="544"/>
                <a:chOff x="1247" y="2750"/>
                <a:chExt cx="590" cy="543"/>
              </a:xfrm>
            </p:grpSpPr>
            <p:grpSp>
              <p:nvGrpSpPr>
                <p:cNvPr id="7" name="Group 118"/>
                <p:cNvGrpSpPr>
                  <a:grpSpLocks/>
                </p:cNvGrpSpPr>
                <p:nvPr/>
              </p:nvGrpSpPr>
              <p:grpSpPr bwMode="auto">
                <a:xfrm rot="1025772">
                  <a:off x="1247" y="2750"/>
                  <a:ext cx="453" cy="454"/>
                  <a:chOff x="2517" y="2568"/>
                  <a:chExt cx="453" cy="454"/>
                </a:xfrm>
              </p:grpSpPr>
              <p:sp>
                <p:nvSpPr>
                  <p:cNvPr id="18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8" name="Group 123"/>
                <p:cNvGrpSpPr>
                  <a:grpSpLocks/>
                </p:cNvGrpSpPr>
                <p:nvPr/>
              </p:nvGrpSpPr>
              <p:grpSpPr bwMode="auto">
                <a:xfrm rot="37407664">
                  <a:off x="1247" y="2840"/>
                  <a:ext cx="453" cy="454"/>
                  <a:chOff x="2517" y="2568"/>
                  <a:chExt cx="453" cy="454"/>
                </a:xfrm>
              </p:grpSpPr>
              <p:sp>
                <p:nvSpPr>
                  <p:cNvPr id="14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9" name="Group 128"/>
                <p:cNvGrpSpPr>
                  <a:grpSpLocks/>
                </p:cNvGrpSpPr>
                <p:nvPr/>
              </p:nvGrpSpPr>
              <p:grpSpPr bwMode="auto">
                <a:xfrm rot="4824895">
                  <a:off x="1383" y="2795"/>
                  <a:ext cx="453" cy="454"/>
                  <a:chOff x="2517" y="2568"/>
                  <a:chExt cx="453" cy="454"/>
                </a:xfrm>
              </p:grpSpPr>
              <p:sp>
                <p:nvSpPr>
                  <p:cNvPr id="10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46" name="Text Box 219"/>
            <p:cNvSpPr txBox="1">
              <a:spLocks noChangeArrowheads="1"/>
            </p:cNvSpPr>
            <p:nvPr/>
          </p:nvSpPr>
          <p:spPr bwMode="auto">
            <a:xfrm>
              <a:off x="2364821" y="3472421"/>
              <a:ext cx="773112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ja-JP" sz="3200" kern="0" baseline="30000" dirty="0" smtClean="0">
                  <a:solidFill>
                    <a:srgbClr val="000000"/>
                  </a:solidFill>
                </a:rPr>
                <a:t>12</a:t>
              </a:r>
              <a:r>
                <a:rPr kumimoji="0" lang="en-US" altLang="ja-JP" sz="3200" kern="0" dirty="0" smtClean="0">
                  <a:solidFill>
                    <a:srgbClr val="000000"/>
                  </a:solidFill>
                </a:rPr>
                <a:t>C</a:t>
              </a:r>
            </a:p>
          </p:txBody>
        </p:sp>
      </p:grpSp>
      <p:grpSp>
        <p:nvGrpSpPr>
          <p:cNvPr id="151" name="Group 225"/>
          <p:cNvGrpSpPr>
            <a:grpSpLocks/>
          </p:cNvGrpSpPr>
          <p:nvPr/>
        </p:nvGrpSpPr>
        <p:grpSpPr bwMode="auto">
          <a:xfrm>
            <a:off x="107504" y="819038"/>
            <a:ext cx="1727200" cy="1222375"/>
            <a:chOff x="975" y="210"/>
            <a:chExt cx="1088" cy="770"/>
          </a:xfrm>
        </p:grpSpPr>
        <p:grpSp>
          <p:nvGrpSpPr>
            <p:cNvPr id="152" name="Group 134"/>
            <p:cNvGrpSpPr>
              <a:grpSpLocks/>
            </p:cNvGrpSpPr>
            <p:nvPr/>
          </p:nvGrpSpPr>
          <p:grpSpPr bwMode="auto">
            <a:xfrm>
              <a:off x="1383" y="391"/>
              <a:ext cx="680" cy="589"/>
              <a:chOff x="1202" y="2750"/>
              <a:chExt cx="680" cy="589"/>
            </a:xfrm>
          </p:grpSpPr>
          <p:sp>
            <p:nvSpPr>
              <p:cNvPr id="154" name="Oval 63"/>
              <p:cNvSpPr>
                <a:spLocks noChangeArrowheads="1"/>
              </p:cNvSpPr>
              <p:nvPr/>
            </p:nvSpPr>
            <p:spPr bwMode="auto">
              <a:xfrm>
                <a:off x="1202" y="2750"/>
                <a:ext cx="680" cy="589"/>
              </a:xfrm>
              <a:prstGeom prst="ellipse">
                <a:avLst/>
              </a:prstGeom>
              <a:gradFill rotWithShape="1">
                <a:gsLst>
                  <a:gs pos="0">
                    <a:srgbClr val="C7C7FF"/>
                  </a:gs>
                  <a:gs pos="100000">
                    <a:srgbClr val="C7C7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2000" kern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5" name="Group 93"/>
              <p:cNvGrpSpPr>
                <a:grpSpLocks/>
              </p:cNvGrpSpPr>
              <p:nvPr/>
            </p:nvGrpSpPr>
            <p:grpSpPr bwMode="auto">
              <a:xfrm>
                <a:off x="1247" y="2750"/>
                <a:ext cx="590" cy="544"/>
                <a:chOff x="1247" y="2750"/>
                <a:chExt cx="590" cy="543"/>
              </a:xfrm>
            </p:grpSpPr>
            <p:grpSp>
              <p:nvGrpSpPr>
                <p:cNvPr id="156" name="Group 82"/>
                <p:cNvGrpSpPr>
                  <a:grpSpLocks/>
                </p:cNvGrpSpPr>
                <p:nvPr/>
              </p:nvGrpSpPr>
              <p:grpSpPr bwMode="auto">
                <a:xfrm rot="1025772">
                  <a:off x="1247" y="2750"/>
                  <a:ext cx="453" cy="454"/>
                  <a:chOff x="2517" y="2568"/>
                  <a:chExt cx="453" cy="454"/>
                </a:xfrm>
              </p:grpSpPr>
              <p:sp>
                <p:nvSpPr>
                  <p:cNvPr id="167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8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0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7" name="Group 83"/>
                <p:cNvGrpSpPr>
                  <a:grpSpLocks/>
                </p:cNvGrpSpPr>
                <p:nvPr/>
              </p:nvGrpSpPr>
              <p:grpSpPr bwMode="auto">
                <a:xfrm rot="37407664">
                  <a:off x="1247" y="2840"/>
                  <a:ext cx="453" cy="454"/>
                  <a:chOff x="2517" y="2568"/>
                  <a:chExt cx="453" cy="454"/>
                </a:xfrm>
              </p:grpSpPr>
              <p:sp>
                <p:nvSpPr>
                  <p:cNvPr id="163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4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5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8" name="Group 88"/>
                <p:cNvGrpSpPr>
                  <a:grpSpLocks/>
                </p:cNvGrpSpPr>
                <p:nvPr/>
              </p:nvGrpSpPr>
              <p:grpSpPr bwMode="auto">
                <a:xfrm rot="4824895">
                  <a:off x="1383" y="2795"/>
                  <a:ext cx="453" cy="454"/>
                  <a:chOff x="2517" y="2568"/>
                  <a:chExt cx="453" cy="454"/>
                </a:xfrm>
              </p:grpSpPr>
              <p:sp>
                <p:nvSpPr>
                  <p:cNvPr id="159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0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1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2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53" name="Text Box 224"/>
            <p:cNvSpPr txBox="1">
              <a:spLocks noChangeArrowheads="1"/>
            </p:cNvSpPr>
            <p:nvPr/>
          </p:nvSpPr>
          <p:spPr bwMode="auto">
            <a:xfrm>
              <a:off x="975" y="210"/>
              <a:ext cx="4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ja-JP" sz="3200" kern="0" baseline="30000" smtClean="0">
                  <a:solidFill>
                    <a:srgbClr val="000000"/>
                  </a:solidFill>
                </a:rPr>
                <a:t>12</a:t>
              </a:r>
              <a:r>
                <a:rPr kumimoji="0" lang="en-US" altLang="ja-JP" sz="3200" kern="0" smtClean="0">
                  <a:solidFill>
                    <a:srgbClr val="000000"/>
                  </a:solidFill>
                </a:rPr>
                <a:t>C</a:t>
              </a:r>
            </a:p>
          </p:txBody>
        </p:sp>
      </p:grpSp>
      <p:sp>
        <p:nvSpPr>
          <p:cNvPr id="147" name="Text Box 220"/>
          <p:cNvSpPr txBox="1">
            <a:spLocks noChangeArrowheads="1"/>
          </p:cNvSpPr>
          <p:nvPr/>
        </p:nvSpPr>
        <p:spPr bwMode="auto">
          <a:xfrm>
            <a:off x="549990" y="3056596"/>
            <a:ext cx="17411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3200" kern="0" baseline="30000" dirty="0" smtClean="0">
                <a:solidFill>
                  <a:srgbClr val="000000"/>
                </a:solidFill>
              </a:rPr>
              <a:t>12</a:t>
            </a:r>
            <a:r>
              <a:rPr kumimoji="0" lang="en-US" altLang="ja-JP" sz="3200" kern="0" dirty="0" smtClean="0">
                <a:solidFill>
                  <a:srgbClr val="000000"/>
                </a:solidFill>
              </a:rPr>
              <a:t>C</a:t>
            </a:r>
            <a:r>
              <a:rPr kumimoji="0" lang="ja-JP" altLang="en-US" sz="3200" kern="0" dirty="0">
                <a:solidFill>
                  <a:srgbClr val="000000"/>
                </a:solidFill>
              </a:rPr>
              <a:t> </a:t>
            </a:r>
            <a:r>
              <a:rPr kumimoji="0" lang="en-US" altLang="ja-JP" sz="3200" kern="0" dirty="0" smtClean="0">
                <a:solidFill>
                  <a:srgbClr val="000000"/>
                </a:solidFill>
              </a:rPr>
              <a:t>+</a:t>
            </a:r>
            <a:r>
              <a:rPr kumimoji="0" lang="en-US" altLang="ja-JP" sz="3200" kern="0" baseline="30000" dirty="0" smtClean="0">
                <a:solidFill>
                  <a:srgbClr val="000000"/>
                </a:solidFill>
              </a:rPr>
              <a:t>12</a:t>
            </a:r>
            <a:r>
              <a:rPr kumimoji="0" lang="en-US" altLang="ja-JP" sz="3200" kern="0" dirty="0" smtClean="0">
                <a:solidFill>
                  <a:srgbClr val="000000"/>
                </a:solidFill>
              </a:rPr>
              <a:t>C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1691680" y="2206217"/>
            <a:ext cx="4086139" cy="1435154"/>
            <a:chOff x="1691680" y="1845787"/>
            <a:chExt cx="4086139" cy="1435154"/>
          </a:xfrm>
        </p:grpSpPr>
        <p:sp>
          <p:nvSpPr>
            <p:cNvPr id="144" name="AutoShape 216"/>
            <p:cNvSpPr>
              <a:spLocks noChangeArrowheads="1"/>
            </p:cNvSpPr>
            <p:nvPr/>
          </p:nvSpPr>
          <p:spPr bwMode="auto">
            <a:xfrm>
              <a:off x="2556228" y="2774748"/>
              <a:ext cx="1223962" cy="43204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20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150" name="Text Box 223"/>
            <p:cNvSpPr txBox="1">
              <a:spLocks noChangeArrowheads="1"/>
            </p:cNvSpPr>
            <p:nvPr/>
          </p:nvSpPr>
          <p:spPr bwMode="auto">
            <a:xfrm>
              <a:off x="1691680" y="1845787"/>
              <a:ext cx="3467616" cy="584775"/>
            </a:xfrm>
            <a:prstGeom prst="rect">
              <a:avLst/>
            </a:prstGeom>
            <a:solidFill>
              <a:srgbClr val="CCFFCC">
                <a:alpha val="31000"/>
              </a:srgbClr>
            </a:solidFill>
            <a:ln w="381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3200" kern="0" dirty="0" smtClean="0">
                  <a:solidFill>
                    <a:srgbClr val="000000"/>
                  </a:solidFill>
                </a:rPr>
                <a:t>（非共鳴）散乱状態</a:t>
              </a:r>
            </a:p>
          </p:txBody>
        </p:sp>
        <p:sp>
          <p:nvSpPr>
            <p:cNvPr id="104" name="Text Box 220"/>
            <p:cNvSpPr txBox="1">
              <a:spLocks noChangeArrowheads="1"/>
            </p:cNvSpPr>
            <p:nvPr/>
          </p:nvSpPr>
          <p:spPr bwMode="auto">
            <a:xfrm>
              <a:off x="4036637" y="2696166"/>
              <a:ext cx="174118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ja-JP" sz="3200" kern="0" baseline="30000" dirty="0" smtClean="0">
                  <a:solidFill>
                    <a:srgbClr val="000000"/>
                  </a:solidFill>
                </a:rPr>
                <a:t>12</a:t>
              </a:r>
              <a:r>
                <a:rPr kumimoji="0" lang="en-US" altLang="ja-JP" sz="3200" kern="0" dirty="0" smtClean="0">
                  <a:solidFill>
                    <a:srgbClr val="000000"/>
                  </a:solidFill>
                </a:rPr>
                <a:t>C</a:t>
              </a:r>
              <a:r>
                <a:rPr kumimoji="0" lang="ja-JP" altLang="en-US" sz="3200" kern="0" dirty="0">
                  <a:solidFill>
                    <a:srgbClr val="000000"/>
                  </a:solidFill>
                </a:rPr>
                <a:t> </a:t>
              </a:r>
              <a:r>
                <a:rPr kumimoji="0" lang="en-US" altLang="ja-JP" sz="3200" kern="0" dirty="0" smtClean="0">
                  <a:solidFill>
                    <a:srgbClr val="000000"/>
                  </a:solidFill>
                </a:rPr>
                <a:t>+</a:t>
              </a:r>
              <a:r>
                <a:rPr kumimoji="0" lang="en-US" altLang="ja-JP" sz="3200" kern="0" baseline="30000" dirty="0" smtClean="0">
                  <a:solidFill>
                    <a:srgbClr val="000000"/>
                  </a:solidFill>
                </a:rPr>
                <a:t>12</a:t>
              </a:r>
              <a:r>
                <a:rPr kumimoji="0" lang="en-US" altLang="ja-JP" sz="3200" kern="0" dirty="0" smtClean="0">
                  <a:solidFill>
                    <a:srgbClr val="000000"/>
                  </a:solidFill>
                </a:rPr>
                <a:t>C</a:t>
              </a:r>
            </a:p>
          </p:txBody>
        </p:sp>
      </p:grpSp>
      <p:sp>
        <p:nvSpPr>
          <p:cNvPr id="106" name="AutoShape 216"/>
          <p:cNvSpPr>
            <a:spLocks noChangeArrowheads="1"/>
          </p:cNvSpPr>
          <p:nvPr/>
        </p:nvSpPr>
        <p:spPr bwMode="auto">
          <a:xfrm rot="1702991">
            <a:off x="1910031" y="2201062"/>
            <a:ext cx="1223962" cy="43204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2000" kern="0" smtClean="0">
              <a:solidFill>
                <a:srgbClr val="000000"/>
              </a:solidFill>
            </a:endParaRPr>
          </a:p>
        </p:txBody>
      </p:sp>
      <p:sp>
        <p:nvSpPr>
          <p:cNvPr id="107" name="AutoShape 216"/>
          <p:cNvSpPr>
            <a:spLocks noChangeArrowheads="1"/>
          </p:cNvSpPr>
          <p:nvPr/>
        </p:nvSpPr>
        <p:spPr bwMode="auto">
          <a:xfrm rot="1037161">
            <a:off x="5615745" y="4193405"/>
            <a:ext cx="1223962" cy="43204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2000" kern="0" smtClean="0">
              <a:solidFill>
                <a:srgbClr val="000000"/>
              </a:solidFill>
            </a:endParaRPr>
          </a:p>
        </p:txBody>
      </p:sp>
      <p:sp>
        <p:nvSpPr>
          <p:cNvPr id="108" name="AutoShape 216"/>
          <p:cNvSpPr>
            <a:spLocks noChangeArrowheads="1"/>
          </p:cNvSpPr>
          <p:nvPr/>
        </p:nvSpPr>
        <p:spPr bwMode="auto">
          <a:xfrm rot="20522371">
            <a:off x="5615502" y="1811045"/>
            <a:ext cx="1223962" cy="43204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2000" kern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0.19184 0.1132 C 0.23212 0.13843 0.29236 0.15255 0.35503 0.15255 C 0.42674 0.15255 0.48403 0.13843 0.52431 0.1132 L 0.71667 -4.81481E-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7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3.7037E-6 L 0.40417 0.206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>
                <a:solidFill>
                  <a:prstClr val="white"/>
                </a:solidFill>
              </a:rPr>
              <a:pPr/>
              <a:t>8</a:t>
            </a:fld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2539181" y="2282706"/>
            <a:ext cx="1079500" cy="935037"/>
            <a:chOff x="2155" y="2750"/>
            <a:chExt cx="680" cy="589"/>
          </a:xfrm>
        </p:grpSpPr>
        <p:sp>
          <p:nvSpPr>
            <p:cNvPr id="5" name="Oval 116"/>
            <p:cNvSpPr>
              <a:spLocks noChangeArrowheads="1"/>
            </p:cNvSpPr>
            <p:nvPr/>
          </p:nvSpPr>
          <p:spPr bwMode="auto">
            <a:xfrm>
              <a:off x="2155" y="2750"/>
              <a:ext cx="680" cy="589"/>
            </a:xfrm>
            <a:prstGeom prst="ellipse">
              <a:avLst/>
            </a:prstGeom>
            <a:gradFill rotWithShape="1">
              <a:gsLst>
                <a:gs pos="0">
                  <a:srgbClr val="C7C7FF"/>
                </a:gs>
                <a:gs pos="100000">
                  <a:srgbClr val="C7C7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2000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117"/>
            <p:cNvGrpSpPr>
              <a:grpSpLocks/>
            </p:cNvGrpSpPr>
            <p:nvPr/>
          </p:nvGrpSpPr>
          <p:grpSpPr bwMode="auto">
            <a:xfrm>
              <a:off x="2200" y="2750"/>
              <a:ext cx="590" cy="544"/>
              <a:chOff x="1247" y="2750"/>
              <a:chExt cx="590" cy="543"/>
            </a:xfrm>
          </p:grpSpPr>
          <p:grpSp>
            <p:nvGrpSpPr>
              <p:cNvPr id="7" name="Group 118"/>
              <p:cNvGrpSpPr>
                <a:grpSpLocks/>
              </p:cNvGrpSpPr>
              <p:nvPr/>
            </p:nvGrpSpPr>
            <p:grpSpPr bwMode="auto">
              <a:xfrm rot="1025772">
                <a:off x="1247" y="2750"/>
                <a:ext cx="453" cy="454"/>
                <a:chOff x="2517" y="2568"/>
                <a:chExt cx="453" cy="454"/>
              </a:xfrm>
            </p:grpSpPr>
            <p:sp>
              <p:nvSpPr>
                <p:cNvPr id="18" name="Oval 119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Oval 120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Oval 121"/>
                <p:cNvSpPr>
                  <a:spLocks noChangeArrowheads="1"/>
                </p:cNvSpPr>
                <p:nvPr/>
              </p:nvSpPr>
              <p:spPr bwMode="auto">
                <a:xfrm>
                  <a:off x="2789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122"/>
                <p:cNvSpPr>
                  <a:spLocks noChangeArrowheads="1"/>
                </p:cNvSpPr>
                <p:nvPr/>
              </p:nvSpPr>
              <p:spPr bwMode="auto">
                <a:xfrm>
                  <a:off x="2517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123"/>
              <p:cNvGrpSpPr>
                <a:grpSpLocks/>
              </p:cNvGrpSpPr>
              <p:nvPr/>
            </p:nvGrpSpPr>
            <p:grpSpPr bwMode="auto">
              <a:xfrm rot="37407664">
                <a:off x="1247" y="2840"/>
                <a:ext cx="453" cy="454"/>
                <a:chOff x="2517" y="2568"/>
                <a:chExt cx="453" cy="454"/>
              </a:xfrm>
            </p:grpSpPr>
            <p:sp>
              <p:nvSpPr>
                <p:cNvPr id="14" name="Oval 124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Oval 125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Oval 126"/>
                <p:cNvSpPr>
                  <a:spLocks noChangeArrowheads="1"/>
                </p:cNvSpPr>
                <p:nvPr/>
              </p:nvSpPr>
              <p:spPr bwMode="auto">
                <a:xfrm>
                  <a:off x="2789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Oval 127"/>
                <p:cNvSpPr>
                  <a:spLocks noChangeArrowheads="1"/>
                </p:cNvSpPr>
                <p:nvPr/>
              </p:nvSpPr>
              <p:spPr bwMode="auto">
                <a:xfrm>
                  <a:off x="2517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" name="Group 128"/>
              <p:cNvGrpSpPr>
                <a:grpSpLocks/>
              </p:cNvGrpSpPr>
              <p:nvPr/>
            </p:nvGrpSpPr>
            <p:grpSpPr bwMode="auto">
              <a:xfrm rot="4824895">
                <a:off x="1383" y="2795"/>
                <a:ext cx="453" cy="454"/>
                <a:chOff x="2517" y="2568"/>
                <a:chExt cx="453" cy="454"/>
              </a:xfrm>
            </p:grpSpPr>
            <p:sp>
              <p:nvSpPr>
                <p:cNvPr id="10" name="Oval 129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" name="Oval 130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Oval 131"/>
                <p:cNvSpPr>
                  <a:spLocks noChangeArrowheads="1"/>
                </p:cNvSpPr>
                <p:nvPr/>
              </p:nvSpPr>
              <p:spPr bwMode="auto">
                <a:xfrm>
                  <a:off x="2789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Oval 132"/>
                <p:cNvSpPr>
                  <a:spLocks noChangeArrowheads="1"/>
                </p:cNvSpPr>
                <p:nvPr/>
              </p:nvSpPr>
              <p:spPr bwMode="auto">
                <a:xfrm>
                  <a:off x="2517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4" name="Group 212"/>
          <p:cNvGrpSpPr>
            <a:grpSpLocks/>
          </p:cNvGrpSpPr>
          <p:nvPr/>
        </p:nvGrpSpPr>
        <p:grpSpPr bwMode="auto">
          <a:xfrm>
            <a:off x="5131568" y="1417518"/>
            <a:ext cx="2282825" cy="2284413"/>
            <a:chOff x="4059" y="952"/>
            <a:chExt cx="1438" cy="1439"/>
          </a:xfrm>
        </p:grpSpPr>
        <p:grpSp>
          <p:nvGrpSpPr>
            <p:cNvPr id="65" name="Group 172"/>
            <p:cNvGrpSpPr>
              <a:grpSpLocks/>
            </p:cNvGrpSpPr>
            <p:nvPr/>
          </p:nvGrpSpPr>
          <p:grpSpPr bwMode="auto">
            <a:xfrm>
              <a:off x="4059" y="1162"/>
              <a:ext cx="1438" cy="1043"/>
              <a:chOff x="3778" y="935"/>
              <a:chExt cx="1438" cy="1043"/>
            </a:xfrm>
          </p:grpSpPr>
          <p:grpSp>
            <p:nvGrpSpPr>
              <p:cNvPr id="67" name="Group 135"/>
              <p:cNvGrpSpPr>
                <a:grpSpLocks/>
              </p:cNvGrpSpPr>
              <p:nvPr/>
            </p:nvGrpSpPr>
            <p:grpSpPr bwMode="auto">
              <a:xfrm>
                <a:off x="3969" y="935"/>
                <a:ext cx="680" cy="589"/>
                <a:chOff x="1202" y="2750"/>
                <a:chExt cx="680" cy="589"/>
              </a:xfrm>
            </p:grpSpPr>
            <p:sp>
              <p:nvSpPr>
                <p:cNvPr id="87" name="Oval 136"/>
                <p:cNvSpPr>
                  <a:spLocks noChangeArrowheads="1"/>
                </p:cNvSpPr>
                <p:nvPr/>
              </p:nvSpPr>
              <p:spPr bwMode="auto">
                <a:xfrm>
                  <a:off x="1202" y="2750"/>
                  <a:ext cx="68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C7FF"/>
                    </a:gs>
                    <a:gs pos="100000">
                      <a:srgbClr val="C7C7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88" name="Group 137"/>
                <p:cNvGrpSpPr>
                  <a:grpSpLocks/>
                </p:cNvGrpSpPr>
                <p:nvPr/>
              </p:nvGrpSpPr>
              <p:grpSpPr bwMode="auto">
                <a:xfrm>
                  <a:off x="1247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89" name="Group 138"/>
                  <p:cNvGrpSpPr>
                    <a:grpSpLocks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100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1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90" name="Group 143"/>
                  <p:cNvGrpSpPr>
                    <a:grpSpLocks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96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7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8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9" name="Oval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91" name="Group 148"/>
                  <p:cNvGrpSpPr>
                    <a:grpSpLocks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92" name="Oval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3" name="Oval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4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5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8" name="Group 153"/>
              <p:cNvGrpSpPr>
                <a:grpSpLocks/>
              </p:cNvGrpSpPr>
              <p:nvPr/>
            </p:nvGrpSpPr>
            <p:grpSpPr bwMode="auto">
              <a:xfrm>
                <a:off x="4377" y="1389"/>
                <a:ext cx="680" cy="589"/>
                <a:chOff x="2155" y="2750"/>
                <a:chExt cx="680" cy="589"/>
              </a:xfrm>
            </p:grpSpPr>
            <p:sp>
              <p:nvSpPr>
                <p:cNvPr id="70" name="Oval 154"/>
                <p:cNvSpPr>
                  <a:spLocks noChangeArrowheads="1"/>
                </p:cNvSpPr>
                <p:nvPr/>
              </p:nvSpPr>
              <p:spPr bwMode="auto">
                <a:xfrm>
                  <a:off x="2155" y="2750"/>
                  <a:ext cx="68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C7FF"/>
                    </a:gs>
                    <a:gs pos="100000">
                      <a:srgbClr val="C7C7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1" name="Group 155"/>
                <p:cNvGrpSpPr>
                  <a:grpSpLocks/>
                </p:cNvGrpSpPr>
                <p:nvPr/>
              </p:nvGrpSpPr>
              <p:grpSpPr bwMode="auto">
                <a:xfrm>
                  <a:off x="2200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72" name="Group 156"/>
                  <p:cNvGrpSpPr>
                    <a:grpSpLocks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83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5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6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3" name="Group 161"/>
                  <p:cNvGrpSpPr>
                    <a:grpSpLocks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79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0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1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" name="Oval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4" name="Group 166"/>
                  <p:cNvGrpSpPr>
                    <a:grpSpLocks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75" name="Oval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Oval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7" name="Oval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8" name="Oval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9" name="Oval 171"/>
              <p:cNvSpPr>
                <a:spLocks noChangeArrowheads="1"/>
              </p:cNvSpPr>
              <p:nvPr/>
            </p:nvSpPr>
            <p:spPr bwMode="auto">
              <a:xfrm rot="2576738">
                <a:off x="3778" y="996"/>
                <a:ext cx="1438" cy="92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99CC0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2000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" name="Oval 211"/>
            <p:cNvSpPr>
              <a:spLocks noChangeArrowheads="1"/>
            </p:cNvSpPr>
            <p:nvPr/>
          </p:nvSpPr>
          <p:spPr bwMode="auto">
            <a:xfrm rot="-2613895">
              <a:off x="4360" y="952"/>
              <a:ext cx="841" cy="1439"/>
            </a:xfrm>
            <a:prstGeom prst="ellipse">
              <a:avLst/>
            </a:prstGeom>
            <a:noFill/>
            <a:ln w="38100">
              <a:solidFill>
                <a:srgbClr val="99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20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4" name="AutoShape 216"/>
          <p:cNvSpPr>
            <a:spLocks noChangeArrowheads="1"/>
          </p:cNvSpPr>
          <p:nvPr/>
        </p:nvSpPr>
        <p:spPr bwMode="auto">
          <a:xfrm>
            <a:off x="3907606" y="2065218"/>
            <a:ext cx="1223962" cy="6492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2000" kern="0" smtClean="0">
              <a:solidFill>
                <a:srgbClr val="000000"/>
              </a:solidFill>
            </a:endParaRPr>
          </a:p>
        </p:txBody>
      </p:sp>
      <p:sp>
        <p:nvSpPr>
          <p:cNvPr id="146" name="Text Box 219"/>
          <p:cNvSpPr txBox="1">
            <a:spLocks noChangeArrowheads="1"/>
          </p:cNvSpPr>
          <p:nvPr/>
        </p:nvSpPr>
        <p:spPr bwMode="auto">
          <a:xfrm>
            <a:off x="2323281" y="3146306"/>
            <a:ext cx="773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3200" kern="0" baseline="30000" smtClean="0">
                <a:solidFill>
                  <a:srgbClr val="000000"/>
                </a:solidFill>
              </a:rPr>
              <a:t>12</a:t>
            </a:r>
            <a:r>
              <a:rPr kumimoji="0" lang="en-US" altLang="ja-JP" sz="3200" kern="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47" name="Text Box 220"/>
          <p:cNvSpPr txBox="1">
            <a:spLocks noChangeArrowheads="1"/>
          </p:cNvSpPr>
          <p:nvPr/>
        </p:nvSpPr>
        <p:spPr bwMode="auto">
          <a:xfrm>
            <a:off x="5436096" y="836712"/>
            <a:ext cx="2198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200" kern="0" dirty="0">
                <a:solidFill>
                  <a:srgbClr val="000000"/>
                </a:solidFill>
              </a:rPr>
              <a:t>（</a:t>
            </a:r>
            <a:r>
              <a:rPr kumimoji="0" lang="en-US" altLang="ja-JP" sz="3200" kern="0" baseline="30000" dirty="0">
                <a:solidFill>
                  <a:srgbClr val="000000"/>
                </a:solidFill>
              </a:rPr>
              <a:t>12</a:t>
            </a:r>
            <a:r>
              <a:rPr kumimoji="0" lang="en-US" altLang="ja-JP" sz="3200" kern="0" dirty="0">
                <a:solidFill>
                  <a:srgbClr val="000000"/>
                </a:solidFill>
              </a:rPr>
              <a:t>C+</a:t>
            </a:r>
            <a:r>
              <a:rPr kumimoji="0" lang="en-US" altLang="ja-JP" sz="3200" kern="0" baseline="30000" dirty="0">
                <a:solidFill>
                  <a:srgbClr val="000000"/>
                </a:solidFill>
              </a:rPr>
              <a:t>12</a:t>
            </a:r>
            <a:r>
              <a:rPr kumimoji="0" lang="en-US" altLang="ja-JP" sz="3200" kern="0" dirty="0">
                <a:solidFill>
                  <a:srgbClr val="000000"/>
                </a:solidFill>
              </a:rPr>
              <a:t>C</a:t>
            </a:r>
            <a:r>
              <a:rPr kumimoji="0" lang="ja-JP" altLang="en-US" sz="3200" kern="0" dirty="0">
                <a:solidFill>
                  <a:srgbClr val="000000"/>
                </a:solidFill>
              </a:rPr>
              <a:t>）</a:t>
            </a:r>
            <a:r>
              <a:rPr kumimoji="0" lang="en-US" altLang="ja-JP" sz="3200" kern="0" dirty="0">
                <a:solidFill>
                  <a:srgbClr val="000000"/>
                </a:solidFill>
              </a:rPr>
              <a:t>*</a:t>
            </a:r>
          </a:p>
        </p:txBody>
      </p:sp>
      <p:grpSp>
        <p:nvGrpSpPr>
          <p:cNvPr id="151" name="Group 225"/>
          <p:cNvGrpSpPr>
            <a:grpSpLocks/>
          </p:cNvGrpSpPr>
          <p:nvPr/>
        </p:nvGrpSpPr>
        <p:grpSpPr bwMode="auto">
          <a:xfrm>
            <a:off x="1459681" y="1490543"/>
            <a:ext cx="1727200" cy="1222375"/>
            <a:chOff x="975" y="210"/>
            <a:chExt cx="1088" cy="770"/>
          </a:xfrm>
        </p:grpSpPr>
        <p:grpSp>
          <p:nvGrpSpPr>
            <p:cNvPr id="152" name="Group 134"/>
            <p:cNvGrpSpPr>
              <a:grpSpLocks/>
            </p:cNvGrpSpPr>
            <p:nvPr/>
          </p:nvGrpSpPr>
          <p:grpSpPr bwMode="auto">
            <a:xfrm>
              <a:off x="1383" y="391"/>
              <a:ext cx="680" cy="589"/>
              <a:chOff x="1202" y="2750"/>
              <a:chExt cx="680" cy="589"/>
            </a:xfrm>
          </p:grpSpPr>
          <p:sp>
            <p:nvSpPr>
              <p:cNvPr id="154" name="Oval 63"/>
              <p:cNvSpPr>
                <a:spLocks noChangeArrowheads="1"/>
              </p:cNvSpPr>
              <p:nvPr/>
            </p:nvSpPr>
            <p:spPr bwMode="auto">
              <a:xfrm>
                <a:off x="1202" y="2750"/>
                <a:ext cx="680" cy="589"/>
              </a:xfrm>
              <a:prstGeom prst="ellipse">
                <a:avLst/>
              </a:prstGeom>
              <a:gradFill rotWithShape="1">
                <a:gsLst>
                  <a:gs pos="0">
                    <a:srgbClr val="C7C7FF"/>
                  </a:gs>
                  <a:gs pos="100000">
                    <a:srgbClr val="C7C7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2000" kern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5" name="Group 93"/>
              <p:cNvGrpSpPr>
                <a:grpSpLocks/>
              </p:cNvGrpSpPr>
              <p:nvPr/>
            </p:nvGrpSpPr>
            <p:grpSpPr bwMode="auto">
              <a:xfrm>
                <a:off x="1247" y="2750"/>
                <a:ext cx="590" cy="544"/>
                <a:chOff x="1247" y="2750"/>
                <a:chExt cx="590" cy="543"/>
              </a:xfrm>
            </p:grpSpPr>
            <p:grpSp>
              <p:nvGrpSpPr>
                <p:cNvPr id="156" name="Group 82"/>
                <p:cNvGrpSpPr>
                  <a:grpSpLocks/>
                </p:cNvGrpSpPr>
                <p:nvPr/>
              </p:nvGrpSpPr>
              <p:grpSpPr bwMode="auto">
                <a:xfrm rot="1025772">
                  <a:off x="1247" y="2750"/>
                  <a:ext cx="453" cy="454"/>
                  <a:chOff x="2517" y="2568"/>
                  <a:chExt cx="453" cy="454"/>
                </a:xfrm>
              </p:grpSpPr>
              <p:sp>
                <p:nvSpPr>
                  <p:cNvPr id="167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8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0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7" name="Group 83"/>
                <p:cNvGrpSpPr>
                  <a:grpSpLocks/>
                </p:cNvGrpSpPr>
                <p:nvPr/>
              </p:nvGrpSpPr>
              <p:grpSpPr bwMode="auto">
                <a:xfrm rot="37407664">
                  <a:off x="1247" y="2840"/>
                  <a:ext cx="453" cy="454"/>
                  <a:chOff x="2517" y="2568"/>
                  <a:chExt cx="453" cy="454"/>
                </a:xfrm>
              </p:grpSpPr>
              <p:sp>
                <p:nvSpPr>
                  <p:cNvPr id="163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4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5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8" name="Group 88"/>
                <p:cNvGrpSpPr>
                  <a:grpSpLocks/>
                </p:cNvGrpSpPr>
                <p:nvPr/>
              </p:nvGrpSpPr>
              <p:grpSpPr bwMode="auto">
                <a:xfrm rot="4824895">
                  <a:off x="1383" y="2795"/>
                  <a:ext cx="453" cy="454"/>
                  <a:chOff x="2517" y="2568"/>
                  <a:chExt cx="453" cy="454"/>
                </a:xfrm>
              </p:grpSpPr>
              <p:sp>
                <p:nvSpPr>
                  <p:cNvPr id="159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568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0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2840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1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2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181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FF"/>
                      </a:gs>
                      <a:gs pos="100000">
                        <a:srgbClr val="FF99FF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0" lang="ja-JP" altLang="en-US" sz="2000" kern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53" name="Text Box 224"/>
            <p:cNvSpPr txBox="1">
              <a:spLocks noChangeArrowheads="1"/>
            </p:cNvSpPr>
            <p:nvPr/>
          </p:nvSpPr>
          <p:spPr bwMode="auto">
            <a:xfrm>
              <a:off x="975" y="210"/>
              <a:ext cx="4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ja-JP" sz="3200" kern="0" baseline="30000" smtClean="0">
                  <a:solidFill>
                    <a:srgbClr val="000000"/>
                  </a:solidFill>
                </a:rPr>
                <a:t>12</a:t>
              </a:r>
              <a:r>
                <a:rPr kumimoji="0" lang="en-US" altLang="ja-JP" sz="3200" kern="0" smtClean="0">
                  <a:solidFill>
                    <a:srgbClr val="000000"/>
                  </a:solidFill>
                </a:rPr>
                <a:t>C</a:t>
              </a:r>
            </a:p>
          </p:txBody>
        </p:sp>
      </p:grpSp>
      <p:grpSp>
        <p:nvGrpSpPr>
          <p:cNvPr id="172" name="グループ化 171"/>
          <p:cNvGrpSpPr/>
          <p:nvPr/>
        </p:nvGrpSpPr>
        <p:grpSpPr>
          <a:xfrm>
            <a:off x="3253132" y="4163101"/>
            <a:ext cx="5251259" cy="1858187"/>
            <a:chOff x="2556228" y="1915197"/>
            <a:chExt cx="5251259" cy="1858187"/>
          </a:xfrm>
        </p:grpSpPr>
        <p:sp>
          <p:nvSpPr>
            <p:cNvPr id="173" name="AutoShape 216"/>
            <p:cNvSpPr>
              <a:spLocks noChangeArrowheads="1"/>
            </p:cNvSpPr>
            <p:nvPr/>
          </p:nvSpPr>
          <p:spPr bwMode="auto">
            <a:xfrm>
              <a:off x="2556228" y="2774748"/>
              <a:ext cx="1223962" cy="43204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20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4" name="Text Box 223"/>
            <p:cNvSpPr txBox="1">
              <a:spLocks noChangeArrowheads="1"/>
            </p:cNvSpPr>
            <p:nvPr/>
          </p:nvSpPr>
          <p:spPr bwMode="auto">
            <a:xfrm>
              <a:off x="3986556" y="1915197"/>
              <a:ext cx="3057247" cy="584775"/>
            </a:xfrm>
            <a:prstGeom prst="rect">
              <a:avLst/>
            </a:prstGeom>
            <a:solidFill>
              <a:srgbClr val="CCFFCC">
                <a:alpha val="31000"/>
              </a:srgbClr>
            </a:solidFill>
            <a:ln w="3810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3200" kern="0" dirty="0" smtClean="0">
                  <a:solidFill>
                    <a:srgbClr val="000000"/>
                  </a:solidFill>
                </a:rPr>
                <a:t>分子的</a:t>
              </a:r>
              <a:r>
                <a:rPr kumimoji="0" lang="ja-JP" altLang="en-US" sz="3200" kern="0" dirty="0">
                  <a:solidFill>
                    <a:srgbClr val="000000"/>
                  </a:solidFill>
                </a:rPr>
                <a:t>共鳴</a:t>
              </a:r>
              <a:r>
                <a:rPr kumimoji="0" lang="ja-JP" altLang="en-US" sz="3200" kern="0" dirty="0" smtClean="0">
                  <a:solidFill>
                    <a:srgbClr val="000000"/>
                  </a:solidFill>
                </a:rPr>
                <a:t>状態</a:t>
              </a:r>
            </a:p>
          </p:txBody>
        </p:sp>
        <p:sp>
          <p:nvSpPr>
            <p:cNvPr id="175" name="Text Box 220"/>
            <p:cNvSpPr txBox="1">
              <a:spLocks noChangeArrowheads="1"/>
            </p:cNvSpPr>
            <p:nvPr/>
          </p:nvSpPr>
          <p:spPr bwMode="auto">
            <a:xfrm>
              <a:off x="3956753" y="2696166"/>
              <a:ext cx="3850734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3200" kern="0" dirty="0" smtClean="0">
                  <a:solidFill>
                    <a:srgbClr val="000000"/>
                  </a:solidFill>
                </a:rPr>
                <a:t>（</a:t>
              </a:r>
              <a:r>
                <a:rPr kumimoji="0" lang="en-US" altLang="ja-JP" sz="3200" kern="0" baseline="30000" dirty="0" smtClean="0">
                  <a:solidFill>
                    <a:srgbClr val="000000"/>
                  </a:solidFill>
                </a:rPr>
                <a:t>12</a:t>
              </a:r>
              <a:r>
                <a:rPr kumimoji="0" lang="en-US" altLang="ja-JP" sz="3200" kern="0" dirty="0" smtClean="0">
                  <a:solidFill>
                    <a:srgbClr val="000000"/>
                  </a:solidFill>
                </a:rPr>
                <a:t>C+</a:t>
              </a:r>
              <a:r>
                <a:rPr kumimoji="0" lang="en-US" altLang="ja-JP" sz="3200" kern="0" baseline="30000" dirty="0" smtClean="0">
                  <a:solidFill>
                    <a:srgbClr val="000000"/>
                  </a:solidFill>
                </a:rPr>
                <a:t>12</a:t>
              </a:r>
              <a:r>
                <a:rPr kumimoji="0" lang="en-US" altLang="ja-JP" sz="3200" kern="0" dirty="0" smtClean="0">
                  <a:solidFill>
                    <a:srgbClr val="000000"/>
                  </a:solidFill>
                </a:rPr>
                <a:t>C</a:t>
              </a:r>
              <a:r>
                <a:rPr kumimoji="0" lang="ja-JP" altLang="en-US" sz="3200" kern="0" dirty="0" smtClean="0">
                  <a:solidFill>
                    <a:srgbClr val="000000"/>
                  </a:solidFill>
                </a:rPr>
                <a:t>）</a:t>
              </a:r>
              <a:r>
                <a:rPr kumimoji="0" lang="en-US" altLang="ja-JP" sz="3200" kern="0" dirty="0" smtClean="0">
                  <a:solidFill>
                    <a:srgbClr val="000000"/>
                  </a:solidFill>
                </a:rPr>
                <a:t>*</a:t>
              </a:r>
              <a:endParaRPr kumimoji="0" lang="en-US" altLang="ja-JP" sz="3200" kern="0" dirty="0">
                <a:solidFill>
                  <a:srgbClr val="000000"/>
                </a:solidFill>
              </a:endParaRP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3200" kern="0" dirty="0" smtClean="0">
                  <a:solidFill>
                    <a:srgbClr val="000000"/>
                  </a:solidFill>
                </a:rPr>
                <a:t>☛ </a:t>
              </a:r>
              <a:r>
                <a:rPr kumimoji="0" lang="en-US" altLang="ja-JP" sz="3200" kern="0" baseline="30000" dirty="0" smtClean="0">
                  <a:solidFill>
                    <a:srgbClr val="000000"/>
                  </a:solidFill>
                </a:rPr>
                <a:t>24</a:t>
              </a:r>
              <a:r>
                <a:rPr kumimoji="0" lang="en-US" altLang="ja-JP" sz="3200" kern="0" dirty="0" smtClean="0">
                  <a:solidFill>
                    <a:srgbClr val="000000"/>
                  </a:solidFill>
                </a:rPr>
                <a:t>Mg </a:t>
              </a:r>
              <a:r>
                <a:rPr kumimoji="0" lang="ja-JP" altLang="en-US" sz="2800" kern="0" dirty="0" err="1" smtClean="0">
                  <a:solidFill>
                    <a:srgbClr val="000000"/>
                  </a:solidFill>
                </a:rPr>
                <a:t>の高励起</a:t>
              </a:r>
              <a:r>
                <a:rPr kumimoji="0" lang="ja-JP" altLang="en-US" sz="2800" kern="0" dirty="0" smtClean="0">
                  <a:solidFill>
                    <a:srgbClr val="000000"/>
                  </a:solidFill>
                </a:rPr>
                <a:t>状態</a:t>
              </a:r>
              <a:endParaRPr kumimoji="0" lang="en-US" altLang="ja-JP" sz="2800" kern="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6" name="Text Box 220"/>
          <p:cNvSpPr txBox="1">
            <a:spLocks noChangeArrowheads="1"/>
          </p:cNvSpPr>
          <p:nvPr/>
        </p:nvSpPr>
        <p:spPr bwMode="auto">
          <a:xfrm>
            <a:off x="1187624" y="4944069"/>
            <a:ext cx="17411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3200" kern="0" baseline="30000" dirty="0" smtClean="0">
                <a:solidFill>
                  <a:srgbClr val="000000"/>
                </a:solidFill>
              </a:rPr>
              <a:t>12</a:t>
            </a:r>
            <a:r>
              <a:rPr kumimoji="0" lang="en-US" altLang="ja-JP" sz="3200" kern="0" dirty="0" smtClean="0">
                <a:solidFill>
                  <a:srgbClr val="000000"/>
                </a:solidFill>
              </a:rPr>
              <a:t>C</a:t>
            </a:r>
            <a:r>
              <a:rPr kumimoji="0" lang="ja-JP" altLang="en-US" sz="3200" kern="0" dirty="0">
                <a:solidFill>
                  <a:srgbClr val="000000"/>
                </a:solidFill>
              </a:rPr>
              <a:t> </a:t>
            </a:r>
            <a:r>
              <a:rPr kumimoji="0" lang="en-US" altLang="ja-JP" sz="3200" kern="0" dirty="0" smtClean="0">
                <a:solidFill>
                  <a:srgbClr val="000000"/>
                </a:solidFill>
              </a:rPr>
              <a:t>+</a:t>
            </a:r>
            <a:r>
              <a:rPr kumimoji="0" lang="en-US" altLang="ja-JP" sz="3200" kern="0" baseline="30000" dirty="0" smtClean="0">
                <a:solidFill>
                  <a:srgbClr val="000000"/>
                </a:solidFill>
              </a:rPr>
              <a:t>12</a:t>
            </a:r>
            <a:r>
              <a:rPr kumimoji="0" lang="en-US" altLang="ja-JP" sz="3200" kern="0" dirty="0" smtClean="0">
                <a:solidFill>
                  <a:srgbClr val="0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017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0">
                                      <p:cBhvr>
                                        <p:cTn id="19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82D2-55DF-44E1-8127-79226D1B22C7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6" name="Line 49"/>
          <p:cNvSpPr>
            <a:spLocks noChangeShapeType="1"/>
          </p:cNvSpPr>
          <p:nvPr/>
        </p:nvSpPr>
        <p:spPr bwMode="auto">
          <a:xfrm>
            <a:off x="4222563" y="5312084"/>
            <a:ext cx="129049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701696" y="5405154"/>
            <a:ext cx="625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0</a:t>
            </a:r>
            <a:r>
              <a:rPr kumimoji="0" lang="en-US" altLang="ja-JP" sz="200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</a:rPr>
              <a:t>gs</a:t>
            </a:r>
            <a:r>
              <a:rPr kumimoji="0" lang="en-US" altLang="ja-JP" sz="200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</a:rPr>
              <a:t>+</a:t>
            </a: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5703377" y="5104994"/>
            <a:ext cx="426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altLang="ja-JP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6012160" y="3019599"/>
            <a:ext cx="26180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C+</a:t>
            </a:r>
            <a:r>
              <a:rPr kumimoji="0" lang="en-US" altLang="ja-JP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</a:t>
            </a:r>
            <a:r>
              <a:rPr kumimoji="0" lang="ja-JP" altLang="en-US" sz="2400" kern="0" dirty="0">
                <a:solidFill>
                  <a:srgbClr val="000000"/>
                </a:solidFill>
              </a:rPr>
              <a:t> </a:t>
            </a:r>
            <a:r>
              <a:rPr kumimoji="0" lang="en-US" altLang="ja-JP" sz="2400" kern="0" dirty="0" smtClean="0">
                <a:solidFill>
                  <a:srgbClr val="000000"/>
                </a:solidFill>
              </a:rPr>
              <a:t>threshold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(13.93 MeV)</a:t>
            </a: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4211960" y="5662989"/>
            <a:ext cx="1194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24</a:t>
            </a:r>
            <a:r>
              <a:rPr kumimoji="0" lang="en-US" altLang="ja-JP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Mg</a:t>
            </a:r>
            <a:endParaRPr kumimoji="0" lang="en-US" altLang="ja-JP" sz="3600" b="1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4902243" y="3296455"/>
            <a:ext cx="0" cy="1140657"/>
          </a:xfrm>
          <a:prstGeom prst="line">
            <a:avLst/>
          </a:prstGeom>
          <a:noFill/>
          <a:ln w="101600">
            <a:solidFill>
              <a:srgbClr val="FF0000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>
            <a:off x="4222563" y="5013176"/>
            <a:ext cx="129049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Line 68"/>
          <p:cNvSpPr>
            <a:spLocks noChangeShapeType="1"/>
          </p:cNvSpPr>
          <p:nvPr/>
        </p:nvSpPr>
        <p:spPr bwMode="auto">
          <a:xfrm flipH="1">
            <a:off x="3217970" y="5338562"/>
            <a:ext cx="707246" cy="13628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AutoShape 69"/>
          <p:cNvSpPr>
            <a:spLocks noChangeArrowheads="1"/>
          </p:cNvSpPr>
          <p:nvPr/>
        </p:nvSpPr>
        <p:spPr bwMode="auto">
          <a:xfrm>
            <a:off x="2005980" y="3535904"/>
            <a:ext cx="476075" cy="983676"/>
          </a:xfrm>
          <a:prstGeom prst="upArrow">
            <a:avLst>
              <a:gd name="adj1" fmla="val 50000"/>
              <a:gd name="adj2" fmla="val 6423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Line 48"/>
          <p:cNvSpPr>
            <a:spLocks noChangeShapeType="1"/>
          </p:cNvSpPr>
          <p:nvPr/>
        </p:nvSpPr>
        <p:spPr bwMode="auto">
          <a:xfrm>
            <a:off x="4222563" y="5484835"/>
            <a:ext cx="129049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2" name="グループ化 121"/>
          <p:cNvGrpSpPr/>
          <p:nvPr/>
        </p:nvGrpSpPr>
        <p:grpSpPr>
          <a:xfrm>
            <a:off x="1489779" y="4750802"/>
            <a:ext cx="1328665" cy="1147271"/>
            <a:chOff x="895569" y="4513977"/>
            <a:chExt cx="1328665" cy="1147271"/>
          </a:xfrm>
        </p:grpSpPr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953454" y="4513977"/>
              <a:ext cx="1270780" cy="1147271"/>
            </a:xfrm>
            <a:prstGeom prst="ellipse">
              <a:avLst/>
            </a:prstGeom>
            <a:gradFill rotWithShape="1">
              <a:gsLst>
                <a:gs pos="0">
                  <a:srgbClr val="C7C7FF"/>
                </a:gs>
                <a:gs pos="100000">
                  <a:srgbClr val="C7C7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6" name="Group 12"/>
            <p:cNvGrpSpPr>
              <a:grpSpLocks/>
            </p:cNvGrpSpPr>
            <p:nvPr/>
          </p:nvGrpSpPr>
          <p:grpSpPr bwMode="auto">
            <a:xfrm rot="20797720">
              <a:off x="1212847" y="4785132"/>
              <a:ext cx="976104" cy="820418"/>
              <a:chOff x="1186" y="2750"/>
              <a:chExt cx="652" cy="547"/>
            </a:xfrm>
          </p:grpSpPr>
          <p:grpSp>
            <p:nvGrpSpPr>
              <p:cNvPr id="47" name="Group 13"/>
              <p:cNvGrpSpPr>
                <a:grpSpLocks/>
              </p:cNvGrpSpPr>
              <p:nvPr/>
            </p:nvGrpSpPr>
            <p:grpSpPr bwMode="auto">
              <a:xfrm rot="1025772">
                <a:off x="1247" y="2750"/>
                <a:ext cx="453" cy="454"/>
                <a:chOff x="2517" y="2568"/>
                <a:chExt cx="453" cy="454"/>
              </a:xfrm>
            </p:grpSpPr>
            <p:sp>
              <p:nvSpPr>
                <p:cNvPr id="58" name="Oval 14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Oval 15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Oval 16"/>
                <p:cNvSpPr>
                  <a:spLocks noChangeArrowheads="1"/>
                </p:cNvSpPr>
                <p:nvPr/>
              </p:nvSpPr>
              <p:spPr bwMode="auto">
                <a:xfrm>
                  <a:off x="2789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Oval 17"/>
                <p:cNvSpPr>
                  <a:spLocks noChangeArrowheads="1"/>
                </p:cNvSpPr>
                <p:nvPr/>
              </p:nvSpPr>
              <p:spPr bwMode="auto">
                <a:xfrm>
                  <a:off x="2517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8" name="Group 18"/>
              <p:cNvGrpSpPr>
                <a:grpSpLocks/>
              </p:cNvGrpSpPr>
              <p:nvPr/>
            </p:nvGrpSpPr>
            <p:grpSpPr bwMode="auto">
              <a:xfrm rot="37407664">
                <a:off x="1217" y="2813"/>
                <a:ext cx="453" cy="515"/>
                <a:chOff x="2517" y="2507"/>
                <a:chExt cx="453" cy="515"/>
              </a:xfrm>
            </p:grpSpPr>
            <p:sp>
              <p:nvSpPr>
                <p:cNvPr id="54" name="Oval 19"/>
                <p:cNvSpPr>
                  <a:spLocks noChangeArrowheads="1"/>
                </p:cNvSpPr>
                <p:nvPr/>
              </p:nvSpPr>
              <p:spPr bwMode="auto">
                <a:xfrm>
                  <a:off x="2569" y="250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Oval 20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Oval 21"/>
                <p:cNvSpPr>
                  <a:spLocks noChangeArrowheads="1"/>
                </p:cNvSpPr>
                <p:nvPr/>
              </p:nvSpPr>
              <p:spPr bwMode="auto">
                <a:xfrm>
                  <a:off x="2789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Oval 22"/>
                <p:cNvSpPr>
                  <a:spLocks noChangeArrowheads="1"/>
                </p:cNvSpPr>
                <p:nvPr/>
              </p:nvSpPr>
              <p:spPr bwMode="auto">
                <a:xfrm>
                  <a:off x="2517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9" name="Group 23"/>
              <p:cNvGrpSpPr>
                <a:grpSpLocks/>
              </p:cNvGrpSpPr>
              <p:nvPr/>
            </p:nvGrpSpPr>
            <p:grpSpPr bwMode="auto">
              <a:xfrm rot="4824895">
                <a:off x="1385" y="2802"/>
                <a:ext cx="451" cy="454"/>
                <a:chOff x="2526" y="2568"/>
                <a:chExt cx="451" cy="454"/>
              </a:xfrm>
            </p:grpSpPr>
            <p:sp>
              <p:nvSpPr>
                <p:cNvPr id="50" name="Oval 24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Oval 25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Oval 26"/>
                <p:cNvSpPr>
                  <a:spLocks noChangeArrowheads="1"/>
                </p:cNvSpPr>
                <p:nvPr/>
              </p:nvSpPr>
              <p:spPr bwMode="auto">
                <a:xfrm>
                  <a:off x="2796" y="2647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Oval 27"/>
                <p:cNvSpPr>
                  <a:spLocks noChangeArrowheads="1"/>
                </p:cNvSpPr>
                <p:nvPr/>
              </p:nvSpPr>
              <p:spPr bwMode="auto">
                <a:xfrm>
                  <a:off x="2526" y="2593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2" name="Group 12"/>
            <p:cNvGrpSpPr>
              <a:grpSpLocks/>
            </p:cNvGrpSpPr>
            <p:nvPr/>
          </p:nvGrpSpPr>
          <p:grpSpPr bwMode="auto">
            <a:xfrm rot="8110232">
              <a:off x="895569" y="4602625"/>
              <a:ext cx="1061438" cy="826417"/>
              <a:chOff x="1193" y="2742"/>
              <a:chExt cx="709" cy="551"/>
            </a:xfrm>
          </p:grpSpPr>
          <p:grpSp>
            <p:nvGrpSpPr>
              <p:cNvPr id="63" name="Group 13"/>
              <p:cNvGrpSpPr>
                <a:grpSpLocks/>
              </p:cNvGrpSpPr>
              <p:nvPr/>
            </p:nvGrpSpPr>
            <p:grpSpPr bwMode="auto">
              <a:xfrm rot="1025772">
                <a:off x="1193" y="2742"/>
                <a:ext cx="508" cy="454"/>
                <a:chOff x="2462" y="2568"/>
                <a:chExt cx="508" cy="454"/>
              </a:xfrm>
            </p:grpSpPr>
            <p:sp>
              <p:nvSpPr>
                <p:cNvPr id="74" name="Oval 14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Oval 15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Oval 16"/>
                <p:cNvSpPr>
                  <a:spLocks noChangeArrowheads="1"/>
                </p:cNvSpPr>
                <p:nvPr/>
              </p:nvSpPr>
              <p:spPr bwMode="auto">
                <a:xfrm>
                  <a:off x="2789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Oval 17"/>
                <p:cNvSpPr>
                  <a:spLocks noChangeArrowheads="1"/>
                </p:cNvSpPr>
                <p:nvPr/>
              </p:nvSpPr>
              <p:spPr bwMode="auto">
                <a:xfrm>
                  <a:off x="2462" y="2765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4" name="Group 18"/>
              <p:cNvGrpSpPr>
                <a:grpSpLocks/>
              </p:cNvGrpSpPr>
              <p:nvPr/>
            </p:nvGrpSpPr>
            <p:grpSpPr bwMode="auto">
              <a:xfrm rot="37407664">
                <a:off x="1247" y="2840"/>
                <a:ext cx="453" cy="454"/>
                <a:chOff x="2517" y="2568"/>
                <a:chExt cx="453" cy="454"/>
              </a:xfrm>
            </p:grpSpPr>
            <p:sp>
              <p:nvSpPr>
                <p:cNvPr id="70" name="Oval 19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Oval 20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Oval 21"/>
                <p:cNvSpPr>
                  <a:spLocks noChangeArrowheads="1"/>
                </p:cNvSpPr>
                <p:nvPr/>
              </p:nvSpPr>
              <p:spPr bwMode="auto">
                <a:xfrm>
                  <a:off x="2789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Oval 22"/>
                <p:cNvSpPr>
                  <a:spLocks noChangeArrowheads="1"/>
                </p:cNvSpPr>
                <p:nvPr/>
              </p:nvSpPr>
              <p:spPr bwMode="auto">
                <a:xfrm>
                  <a:off x="2517" y="2704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5" name="Group 23"/>
              <p:cNvGrpSpPr>
                <a:grpSpLocks/>
              </p:cNvGrpSpPr>
              <p:nvPr/>
            </p:nvGrpSpPr>
            <p:grpSpPr bwMode="auto">
              <a:xfrm rot="4824895">
                <a:off x="1434" y="2802"/>
                <a:ext cx="423" cy="512"/>
                <a:chOff x="2574" y="2510"/>
                <a:chExt cx="423" cy="512"/>
              </a:xfrm>
            </p:grpSpPr>
            <p:sp>
              <p:nvSpPr>
                <p:cNvPr id="66" name="Oval 24"/>
                <p:cNvSpPr>
                  <a:spLocks noChangeArrowheads="1"/>
                </p:cNvSpPr>
                <p:nvPr/>
              </p:nvSpPr>
              <p:spPr bwMode="auto">
                <a:xfrm>
                  <a:off x="2623" y="251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Oval 25"/>
                <p:cNvSpPr>
                  <a:spLocks noChangeArrowheads="1"/>
                </p:cNvSpPr>
                <p:nvPr/>
              </p:nvSpPr>
              <p:spPr bwMode="auto">
                <a:xfrm>
                  <a:off x="2653" y="2840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Oval 26"/>
                <p:cNvSpPr>
                  <a:spLocks noChangeArrowheads="1"/>
                </p:cNvSpPr>
                <p:nvPr/>
              </p:nvSpPr>
              <p:spPr bwMode="auto">
                <a:xfrm>
                  <a:off x="2816" y="2629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Oval 27"/>
                <p:cNvSpPr>
                  <a:spLocks noChangeArrowheads="1"/>
                </p:cNvSpPr>
                <p:nvPr/>
              </p:nvSpPr>
              <p:spPr bwMode="auto">
                <a:xfrm>
                  <a:off x="2574" y="2663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78" name="Group 212"/>
          <p:cNvGrpSpPr>
            <a:grpSpLocks/>
          </p:cNvGrpSpPr>
          <p:nvPr/>
        </p:nvGrpSpPr>
        <p:grpSpPr bwMode="auto">
          <a:xfrm>
            <a:off x="1043608" y="1216595"/>
            <a:ext cx="2282825" cy="2284413"/>
            <a:chOff x="4059" y="952"/>
            <a:chExt cx="1438" cy="1439"/>
          </a:xfrm>
        </p:grpSpPr>
        <p:grpSp>
          <p:nvGrpSpPr>
            <p:cNvPr id="79" name="Group 172"/>
            <p:cNvGrpSpPr>
              <a:grpSpLocks/>
            </p:cNvGrpSpPr>
            <p:nvPr/>
          </p:nvGrpSpPr>
          <p:grpSpPr bwMode="auto">
            <a:xfrm>
              <a:off x="4059" y="1162"/>
              <a:ext cx="1438" cy="1028"/>
              <a:chOff x="3778" y="935"/>
              <a:chExt cx="1438" cy="1028"/>
            </a:xfrm>
          </p:grpSpPr>
          <p:grpSp>
            <p:nvGrpSpPr>
              <p:cNvPr id="81" name="Group 135"/>
              <p:cNvGrpSpPr>
                <a:grpSpLocks/>
              </p:cNvGrpSpPr>
              <p:nvPr/>
            </p:nvGrpSpPr>
            <p:grpSpPr bwMode="auto">
              <a:xfrm>
                <a:off x="3969" y="935"/>
                <a:ext cx="680" cy="589"/>
                <a:chOff x="1202" y="2750"/>
                <a:chExt cx="680" cy="589"/>
              </a:xfrm>
            </p:grpSpPr>
            <p:sp>
              <p:nvSpPr>
                <p:cNvPr id="101" name="Oval 136"/>
                <p:cNvSpPr>
                  <a:spLocks noChangeArrowheads="1"/>
                </p:cNvSpPr>
                <p:nvPr/>
              </p:nvSpPr>
              <p:spPr bwMode="auto">
                <a:xfrm>
                  <a:off x="1202" y="2750"/>
                  <a:ext cx="68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C7FF"/>
                    </a:gs>
                    <a:gs pos="100000">
                      <a:srgbClr val="C7C7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2" name="Group 137"/>
                <p:cNvGrpSpPr>
                  <a:grpSpLocks/>
                </p:cNvGrpSpPr>
                <p:nvPr/>
              </p:nvGrpSpPr>
              <p:grpSpPr bwMode="auto">
                <a:xfrm>
                  <a:off x="1247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103" name="Group 138"/>
                  <p:cNvGrpSpPr>
                    <a:grpSpLocks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114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6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7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4" name="Group 143"/>
                  <p:cNvGrpSpPr>
                    <a:grpSpLocks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110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1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2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3" name="Oval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5" name="Group 148"/>
                  <p:cNvGrpSpPr>
                    <a:grpSpLocks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106" name="Oval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7" name="Oval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8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9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82" name="Group 153"/>
              <p:cNvGrpSpPr>
                <a:grpSpLocks/>
              </p:cNvGrpSpPr>
              <p:nvPr/>
            </p:nvGrpSpPr>
            <p:grpSpPr bwMode="auto">
              <a:xfrm>
                <a:off x="4377" y="1374"/>
                <a:ext cx="680" cy="589"/>
                <a:chOff x="2155" y="2735"/>
                <a:chExt cx="680" cy="589"/>
              </a:xfrm>
            </p:grpSpPr>
            <p:sp>
              <p:nvSpPr>
                <p:cNvPr id="84" name="Oval 154"/>
                <p:cNvSpPr>
                  <a:spLocks noChangeArrowheads="1"/>
                </p:cNvSpPr>
                <p:nvPr/>
              </p:nvSpPr>
              <p:spPr bwMode="auto">
                <a:xfrm>
                  <a:off x="2155" y="2735"/>
                  <a:ext cx="68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7C7FF"/>
                    </a:gs>
                    <a:gs pos="100000">
                      <a:srgbClr val="C7C7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2000" kern="0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85" name="Group 155"/>
                <p:cNvGrpSpPr>
                  <a:grpSpLocks/>
                </p:cNvGrpSpPr>
                <p:nvPr/>
              </p:nvGrpSpPr>
              <p:grpSpPr bwMode="auto">
                <a:xfrm>
                  <a:off x="2200" y="2750"/>
                  <a:ext cx="590" cy="544"/>
                  <a:chOff x="1247" y="2750"/>
                  <a:chExt cx="590" cy="543"/>
                </a:xfrm>
              </p:grpSpPr>
              <p:grpSp>
                <p:nvGrpSpPr>
                  <p:cNvPr id="86" name="Group 156"/>
                  <p:cNvGrpSpPr>
                    <a:grpSpLocks/>
                  </p:cNvGrpSpPr>
                  <p:nvPr/>
                </p:nvGrpSpPr>
                <p:grpSpPr bwMode="auto">
                  <a:xfrm rot="1025772">
                    <a:off x="1247" y="275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97" name="Oval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8" name="Oval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9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0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7" name="Group 161"/>
                  <p:cNvGrpSpPr>
                    <a:grpSpLocks/>
                  </p:cNvGrpSpPr>
                  <p:nvPr/>
                </p:nvGrpSpPr>
                <p:grpSpPr bwMode="auto">
                  <a:xfrm rot="37407664">
                    <a:off x="1247" y="2840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93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4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5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" name="Oval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8" name="Group 166"/>
                  <p:cNvGrpSpPr>
                    <a:grpSpLocks/>
                  </p:cNvGrpSpPr>
                  <p:nvPr/>
                </p:nvGrpSpPr>
                <p:grpSpPr bwMode="auto">
                  <a:xfrm rot="4824895">
                    <a:off x="1383" y="2795"/>
                    <a:ext cx="453" cy="454"/>
                    <a:chOff x="2517" y="2568"/>
                    <a:chExt cx="453" cy="454"/>
                  </a:xfrm>
                </p:grpSpPr>
                <p:sp>
                  <p:nvSpPr>
                    <p:cNvPr id="89" name="Oval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568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0" name="Oval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840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1" name="Oval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2" name="Oval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181" cy="18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ja-JP" altLang="en-US" sz="2000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83" name="Oval 171"/>
              <p:cNvSpPr>
                <a:spLocks noChangeArrowheads="1"/>
              </p:cNvSpPr>
              <p:nvPr/>
            </p:nvSpPr>
            <p:spPr bwMode="auto">
              <a:xfrm rot="2576738">
                <a:off x="3778" y="996"/>
                <a:ext cx="1438" cy="92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99CC0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2000" kern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Oval 211"/>
            <p:cNvSpPr>
              <a:spLocks noChangeArrowheads="1"/>
            </p:cNvSpPr>
            <p:nvPr/>
          </p:nvSpPr>
          <p:spPr bwMode="auto">
            <a:xfrm rot="-2613895">
              <a:off x="4360" y="952"/>
              <a:ext cx="841" cy="1439"/>
            </a:xfrm>
            <a:prstGeom prst="ellipse">
              <a:avLst/>
            </a:prstGeom>
            <a:noFill/>
            <a:ln w="38100">
              <a:solidFill>
                <a:srgbClr val="99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200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8" name="Line 62"/>
          <p:cNvSpPr>
            <a:spLocks noChangeShapeType="1"/>
          </p:cNvSpPr>
          <p:nvPr/>
        </p:nvSpPr>
        <p:spPr bwMode="auto">
          <a:xfrm>
            <a:off x="4226083" y="4581128"/>
            <a:ext cx="129049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9" name="Text Box 56"/>
          <p:cNvSpPr txBox="1">
            <a:spLocks noChangeArrowheads="1"/>
          </p:cNvSpPr>
          <p:nvPr/>
        </p:nvSpPr>
        <p:spPr bwMode="auto">
          <a:xfrm>
            <a:off x="5701696" y="4819432"/>
            <a:ext cx="440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r>
              <a:rPr kumimoji="0" lang="en-US" altLang="ja-JP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20" name="Text Box 56"/>
          <p:cNvSpPr txBox="1">
            <a:spLocks noChangeArrowheads="1"/>
          </p:cNvSpPr>
          <p:nvPr/>
        </p:nvSpPr>
        <p:spPr bwMode="auto">
          <a:xfrm>
            <a:off x="5701696" y="4371411"/>
            <a:ext cx="426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kern="0" dirty="0">
                <a:solidFill>
                  <a:srgbClr val="000000"/>
                </a:solidFill>
              </a:rPr>
              <a:t>6</a:t>
            </a:r>
            <a:r>
              <a:rPr kumimoji="0" lang="en-US" altLang="ja-JP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27" name="Text Box 220"/>
          <p:cNvSpPr txBox="1">
            <a:spLocks noChangeArrowheads="1"/>
          </p:cNvSpPr>
          <p:nvPr/>
        </p:nvSpPr>
        <p:spPr bwMode="auto">
          <a:xfrm>
            <a:off x="5938334" y="1703710"/>
            <a:ext cx="266611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 smtClean="0">
                <a:solidFill>
                  <a:srgbClr val="000000"/>
                </a:solidFill>
              </a:rPr>
              <a:t>（</a:t>
            </a:r>
            <a:r>
              <a:rPr kumimoji="0" lang="en-US" altLang="ja-JP" sz="2400" kern="0" baseline="30000" dirty="0" smtClean="0">
                <a:solidFill>
                  <a:srgbClr val="000000"/>
                </a:solidFill>
              </a:rPr>
              <a:t>12</a:t>
            </a:r>
            <a:r>
              <a:rPr kumimoji="0" lang="en-US" altLang="ja-JP" sz="2400" kern="0" dirty="0" smtClean="0">
                <a:solidFill>
                  <a:srgbClr val="000000"/>
                </a:solidFill>
              </a:rPr>
              <a:t>C+</a:t>
            </a:r>
            <a:r>
              <a:rPr kumimoji="0" lang="en-US" altLang="ja-JP" sz="2400" kern="0" baseline="30000" dirty="0" smtClean="0">
                <a:solidFill>
                  <a:srgbClr val="000000"/>
                </a:solidFill>
              </a:rPr>
              <a:t>12</a:t>
            </a:r>
            <a:r>
              <a:rPr kumimoji="0" lang="en-US" altLang="ja-JP" sz="2400" kern="0" dirty="0" smtClean="0">
                <a:solidFill>
                  <a:srgbClr val="000000"/>
                </a:solidFill>
              </a:rPr>
              <a:t>C</a:t>
            </a:r>
            <a:r>
              <a:rPr kumimoji="0" lang="ja-JP" altLang="en-US" sz="2400" kern="0" dirty="0" smtClean="0">
                <a:solidFill>
                  <a:srgbClr val="000000"/>
                </a:solidFill>
              </a:rPr>
              <a:t>）</a:t>
            </a:r>
            <a:r>
              <a:rPr kumimoji="0" lang="en-US" altLang="ja-JP" sz="2400" kern="0" dirty="0" smtClean="0">
                <a:solidFill>
                  <a:srgbClr val="000000"/>
                </a:solidFill>
              </a:rPr>
              <a:t>*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000" kern="0" dirty="0">
                <a:solidFill>
                  <a:srgbClr val="000000"/>
                </a:solidFill>
              </a:rPr>
              <a:t>分子的共鳴状態</a:t>
            </a:r>
            <a:endParaRPr kumimoji="0" lang="en-US" altLang="ja-JP" sz="2000" kern="0" dirty="0">
              <a:solidFill>
                <a:srgbClr val="000000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000" kern="0" dirty="0" smtClean="0">
                <a:solidFill>
                  <a:srgbClr val="000000"/>
                </a:solidFill>
              </a:rPr>
              <a:t>☛ </a:t>
            </a:r>
            <a:r>
              <a:rPr kumimoji="0" lang="en-US" altLang="ja-JP" sz="2000" kern="0" baseline="30000" dirty="0" smtClean="0">
                <a:solidFill>
                  <a:srgbClr val="000000"/>
                </a:solidFill>
              </a:rPr>
              <a:t>24</a:t>
            </a:r>
            <a:r>
              <a:rPr kumimoji="0" lang="en-US" altLang="ja-JP" sz="2000" kern="0" dirty="0" smtClean="0">
                <a:solidFill>
                  <a:srgbClr val="000000"/>
                </a:solidFill>
              </a:rPr>
              <a:t>Mg </a:t>
            </a:r>
            <a:r>
              <a:rPr kumimoji="0" lang="ja-JP" altLang="en-US" sz="2000" kern="0" dirty="0" err="1" smtClean="0">
                <a:solidFill>
                  <a:srgbClr val="000000"/>
                </a:solidFill>
              </a:rPr>
              <a:t>の高励起</a:t>
            </a:r>
            <a:r>
              <a:rPr kumimoji="0" lang="ja-JP" altLang="en-US" sz="2000" kern="0" dirty="0" smtClean="0">
                <a:solidFill>
                  <a:srgbClr val="000000"/>
                </a:solidFill>
              </a:rPr>
              <a:t>状態</a:t>
            </a:r>
            <a:endParaRPr kumimoji="0" lang="en-US" altLang="ja-JP" sz="2000" kern="0" dirty="0" smtClean="0">
              <a:solidFill>
                <a:srgbClr val="000000"/>
              </a:solidFill>
            </a:endParaRPr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>
            <a:off x="3866043" y="3233777"/>
            <a:ext cx="2088231" cy="2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332912" y="4548691"/>
                <a:ext cx="2587760" cy="6971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rot</m:t>
                        </m:r>
                      </m:sub>
                    </m:sSub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kumimoji="1" lang="en-US" altLang="ja-JP" sz="2400" b="0" dirty="0" smtClean="0"/>
                  <a:t> </a:t>
                </a:r>
              </a:p>
              <a:p>
                <a:endParaRPr kumimoji="1" lang="ja-JP" altLang="en-US" sz="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912" y="4548691"/>
                <a:ext cx="2587760" cy="6971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3381772" y="642220"/>
            <a:ext cx="2131285" cy="2591559"/>
            <a:chOff x="3381772" y="642220"/>
            <a:chExt cx="2131285" cy="2591559"/>
          </a:xfrm>
        </p:grpSpPr>
        <p:grpSp>
          <p:nvGrpSpPr>
            <p:cNvPr id="126" name="グループ化 125"/>
            <p:cNvGrpSpPr/>
            <p:nvPr/>
          </p:nvGrpSpPr>
          <p:grpSpPr>
            <a:xfrm>
              <a:off x="3381772" y="642220"/>
              <a:ext cx="2131285" cy="2591559"/>
              <a:chOff x="3381772" y="642220"/>
              <a:chExt cx="2131285" cy="2591559"/>
            </a:xfrm>
          </p:grpSpPr>
          <p:sp>
            <p:nvSpPr>
              <p:cNvPr id="125" name="正方形/長方形 124"/>
              <p:cNvSpPr/>
              <p:nvPr/>
            </p:nvSpPr>
            <p:spPr>
              <a:xfrm>
                <a:off x="4226083" y="642220"/>
                <a:ext cx="1286974" cy="2591559"/>
              </a:xfrm>
              <a:prstGeom prst="rect">
                <a:avLst/>
              </a:prstGeom>
              <a:gradFill flip="none" rotWithShape="1">
                <a:gsLst>
                  <a:gs pos="0">
                    <a:srgbClr val="F2F2F2">
                      <a:shade val="30000"/>
                      <a:satMod val="115000"/>
                      <a:alpha val="11000"/>
                      <a:lumMod val="83000"/>
                      <a:lumOff val="17000"/>
                    </a:srgbClr>
                  </a:gs>
                  <a:gs pos="50000">
                    <a:srgbClr val="F2F2F2">
                      <a:shade val="67500"/>
                      <a:satMod val="115000"/>
                    </a:srgbClr>
                  </a:gs>
                  <a:gs pos="100000">
                    <a:srgbClr val="F2F2F2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Line 51"/>
              <p:cNvSpPr>
                <a:spLocks noChangeShapeType="1"/>
              </p:cNvSpPr>
              <p:nvPr/>
            </p:nvSpPr>
            <p:spPr bwMode="auto">
              <a:xfrm>
                <a:off x="4222563" y="2420888"/>
                <a:ext cx="1290494" cy="0"/>
              </a:xfrm>
              <a:prstGeom prst="line">
                <a:avLst/>
              </a:prstGeom>
              <a:noFill/>
              <a:ln w="228600">
                <a:gradFill flip="none" rotWithShape="1">
                  <a:gsLst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Line 65"/>
              <p:cNvSpPr>
                <a:spLocks noChangeShapeType="1"/>
              </p:cNvSpPr>
              <p:nvPr/>
            </p:nvSpPr>
            <p:spPr bwMode="auto">
              <a:xfrm flipH="1" flipV="1">
                <a:off x="3381772" y="2300272"/>
                <a:ext cx="543444" cy="0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Line 51"/>
              <p:cNvSpPr>
                <a:spLocks noChangeShapeType="1"/>
              </p:cNvSpPr>
              <p:nvPr/>
            </p:nvSpPr>
            <p:spPr bwMode="auto">
              <a:xfrm>
                <a:off x="4222563" y="1988840"/>
                <a:ext cx="1290494" cy="0"/>
              </a:xfrm>
              <a:prstGeom prst="line">
                <a:avLst/>
              </a:prstGeom>
              <a:noFill/>
              <a:ln w="400050">
                <a:gradFill flip="none" rotWithShape="1">
                  <a:gsLst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4" name="Line 51"/>
            <p:cNvSpPr>
              <a:spLocks noChangeShapeType="1"/>
            </p:cNvSpPr>
            <p:nvPr/>
          </p:nvSpPr>
          <p:spPr bwMode="auto">
            <a:xfrm>
              <a:off x="4211960" y="2708920"/>
              <a:ext cx="1290494" cy="0"/>
            </a:xfrm>
            <a:prstGeom prst="line">
              <a:avLst/>
            </a:prstGeom>
            <a:noFill/>
            <a:ln w="107950"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/>
              <p:cNvSpPr txBox="1"/>
              <p:nvPr/>
            </p:nvSpPr>
            <p:spPr>
              <a:xfrm>
                <a:off x="4539521" y="820919"/>
                <a:ext cx="2797625" cy="6971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rot</m:t>
                        </m:r>
                      </m:sub>
                    </m:sSub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′+1</m:t>
                        </m:r>
                      </m:e>
                    </m:d>
                  </m:oMath>
                </a14:m>
                <a:r>
                  <a:rPr kumimoji="1" lang="en-US" altLang="ja-JP" sz="2400" b="0" dirty="0" smtClean="0"/>
                  <a:t> </a:t>
                </a:r>
              </a:p>
              <a:p>
                <a:endParaRPr kumimoji="1" lang="ja-JP" altLang="en-US" sz="800" dirty="0"/>
              </a:p>
            </p:txBody>
          </p:sp>
        </mc:Choice>
        <mc:Fallback xmlns="">
          <p:sp>
            <p:nvSpPr>
              <p:cNvPr id="121" name="テキスト ボックス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521" y="820919"/>
                <a:ext cx="2797625" cy="6971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5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0">
                                      <p:cBhvr>
                                        <p:cTn id="1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7" grpId="0" animBg="1"/>
      <p:bldP spid="1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11530</TotalTime>
  <Words>942</Words>
  <Application>Microsoft Office PowerPoint</Application>
  <PresentationFormat>画面に合わせる (4:3)</PresentationFormat>
  <Paragraphs>259</Paragraphs>
  <Slides>38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51" baseType="lpstr">
      <vt:lpstr>Arial Unicode MS</vt:lpstr>
      <vt:lpstr>HG丸ｺﾞｼｯｸM-PRO</vt:lpstr>
      <vt:lpstr>HG正楷書体-PRO</vt:lpstr>
      <vt:lpstr>ＭＳ Ｐゴシック</vt:lpstr>
      <vt:lpstr>メイリオ</vt:lpstr>
      <vt:lpstr>Arial</vt:lpstr>
      <vt:lpstr>Calibri</vt:lpstr>
      <vt:lpstr>Cambria Math</vt:lpstr>
      <vt:lpstr>Tahoma</vt:lpstr>
      <vt:lpstr>Times New Roman</vt:lpstr>
      <vt:lpstr>Wingdings</vt:lpstr>
      <vt:lpstr>Office Theme</vt:lpstr>
      <vt:lpstr>Microsoft 数式 3.0</vt:lpstr>
      <vt:lpstr>Feshbach 共鳴 と 原子核の分子的構造 （昔話を中心に）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微視的チャネル結合法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テンプレートA案／エンジ色</dc:title>
  <dc:creator>USER</dc:creator>
  <cp:lastModifiedBy>Sakuragi</cp:lastModifiedBy>
  <cp:revision>819</cp:revision>
  <cp:lastPrinted>2020-03-06T06:11:31Z</cp:lastPrinted>
  <dcterms:created xsi:type="dcterms:W3CDTF">2013-04-02T02:39:15Z</dcterms:created>
  <dcterms:modified xsi:type="dcterms:W3CDTF">2020-03-24T15:18:24Z</dcterms:modified>
</cp:coreProperties>
</file>